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60" r:id="rId5"/>
    <p:sldId id="261" r:id="rId6"/>
    <p:sldId id="270" r:id="rId7"/>
    <p:sldId id="271" r:id="rId8"/>
    <p:sldId id="265" r:id="rId9"/>
    <p:sldId id="268" r:id="rId10"/>
    <p:sldId id="269" r:id="rId11"/>
    <p:sldId id="266" r:id="rId12"/>
    <p:sldId id="267" r:id="rId13"/>
    <p:sldId id="259" r:id="rId14"/>
    <p:sldId id="264" r:id="rId15"/>
    <p:sldId id="272" r:id="rId16"/>
    <p:sldId id="273"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BF8E20-27A5-440C-8E2B-35429927FE09}" v="53" dt="2021-06-14T22:14:53.8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314" autoAdjust="0"/>
  </p:normalViewPr>
  <p:slideViewPr>
    <p:cSldViewPr snapToGrid="0">
      <p:cViewPr varScale="1">
        <p:scale>
          <a:sx n="55" d="100"/>
          <a:sy n="55" d="100"/>
        </p:scale>
        <p:origin x="10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053882-6F0B-4FD9-9C5E-B704C135F726}" type="datetimeFigureOut">
              <a:rPr lang="en-US" smtClean="0"/>
              <a:t>6/15/2021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A42DD-CCB4-4C02-A305-74568BD6A014}" type="slidenum">
              <a:rPr lang="en-US" smtClean="0"/>
              <a:t>‹#›</a:t>
            </a:fld>
            <a:endParaRPr lang="en-US" dirty="0"/>
          </a:p>
        </p:txBody>
      </p:sp>
    </p:spTree>
    <p:extLst>
      <p:ext uri="{BB962C8B-B14F-4D97-AF65-F5344CB8AC3E}">
        <p14:creationId xmlns:p14="http://schemas.microsoft.com/office/powerpoint/2010/main" val="3429414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Purity morality is defined as </a:t>
            </a:r>
          </a:p>
        </p:txBody>
      </p:sp>
      <p:sp>
        <p:nvSpPr>
          <p:cNvPr id="4" name="Slide Number Placeholder 3"/>
          <p:cNvSpPr>
            <a:spLocks noGrp="1"/>
          </p:cNvSpPr>
          <p:nvPr>
            <p:ph type="sldNum" sz="quarter" idx="5"/>
          </p:nvPr>
        </p:nvSpPr>
        <p:spPr/>
        <p:txBody>
          <a:bodyPr/>
          <a:lstStyle/>
          <a:p>
            <a:fld id="{948A42DD-CCB4-4C02-A305-74568BD6A014}" type="slidenum">
              <a:rPr lang="en-US" smtClean="0"/>
              <a:t>2</a:t>
            </a:fld>
            <a:endParaRPr lang="en-US" dirty="0"/>
          </a:p>
        </p:txBody>
      </p:sp>
    </p:spTree>
    <p:extLst>
      <p:ext uri="{BB962C8B-B14F-4D97-AF65-F5344CB8AC3E}">
        <p14:creationId xmlns:p14="http://schemas.microsoft.com/office/powerpoint/2010/main" val="3096065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studies concerning ACE and selling of sex. Studying ACE and buying sex is a new area of research.</a:t>
            </a:r>
          </a:p>
        </p:txBody>
      </p:sp>
      <p:sp>
        <p:nvSpPr>
          <p:cNvPr id="4" name="Slide Number Placeholder 3"/>
          <p:cNvSpPr>
            <a:spLocks noGrp="1"/>
          </p:cNvSpPr>
          <p:nvPr>
            <p:ph type="sldNum" sz="quarter" idx="5"/>
          </p:nvPr>
        </p:nvSpPr>
        <p:spPr/>
        <p:txBody>
          <a:bodyPr/>
          <a:lstStyle/>
          <a:p>
            <a:fld id="{948A42DD-CCB4-4C02-A305-74568BD6A014}" type="slidenum">
              <a:rPr lang="en-US" smtClean="0"/>
              <a:t>3</a:t>
            </a:fld>
            <a:endParaRPr lang="en-US" dirty="0"/>
          </a:p>
        </p:txBody>
      </p:sp>
    </p:spTree>
    <p:extLst>
      <p:ext uri="{BB962C8B-B14F-4D97-AF65-F5344CB8AC3E}">
        <p14:creationId xmlns:p14="http://schemas.microsoft.com/office/powerpoint/2010/main" val="2462390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Compulsive sexual behavior is the broadest definition including a variety of sexual compulsions including pornography and Internet based offenses </a:t>
            </a:r>
          </a:p>
          <a:p>
            <a:endParaRPr lang="en-US" dirty="0"/>
          </a:p>
          <a:p>
            <a:r>
              <a:rPr lang="en-US" dirty="0"/>
              <a:t>Some studies of sex addiction have focused exclusively on pornography </a:t>
            </a:r>
          </a:p>
        </p:txBody>
      </p:sp>
      <p:sp>
        <p:nvSpPr>
          <p:cNvPr id="4" name="Slide Number Placeholder 3"/>
          <p:cNvSpPr>
            <a:spLocks noGrp="1"/>
          </p:cNvSpPr>
          <p:nvPr>
            <p:ph type="sldNum" sz="quarter" idx="5"/>
          </p:nvPr>
        </p:nvSpPr>
        <p:spPr/>
        <p:txBody>
          <a:bodyPr/>
          <a:lstStyle/>
          <a:p>
            <a:fld id="{948A42DD-CCB4-4C02-A305-74568BD6A014}" type="slidenum">
              <a:rPr lang="en-US" smtClean="0"/>
              <a:t>4</a:t>
            </a:fld>
            <a:endParaRPr lang="en-US" dirty="0"/>
          </a:p>
        </p:txBody>
      </p:sp>
    </p:spTree>
    <p:extLst>
      <p:ext uri="{BB962C8B-B14F-4D97-AF65-F5344CB8AC3E}">
        <p14:creationId xmlns:p14="http://schemas.microsoft.com/office/powerpoint/2010/main" val="1650321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Inconsistent terms and groupings is common in areas related to emerging studies such as those related to the Internet </a:t>
            </a:r>
          </a:p>
          <a:p>
            <a:endParaRPr lang="en-US" dirty="0"/>
          </a:p>
          <a:p>
            <a:r>
              <a:rPr lang="en-US" dirty="0"/>
              <a:t>Knowing more about protective factors </a:t>
            </a:r>
          </a:p>
          <a:p>
            <a:endParaRPr lang="en-US" dirty="0"/>
          </a:p>
          <a:p>
            <a:r>
              <a:rPr lang="en-US" dirty="0"/>
              <a:t>We have many questions about assessments but few answers. "As of right now, we have enough research to demonstrate the problem (absolute recidivism estimates are not stable across diverse samples), but we do not have an empirical solution.“14 </a:t>
            </a:r>
          </a:p>
          <a:p>
            <a:endParaRPr lang="en-US" dirty="0"/>
          </a:p>
          <a:p>
            <a:endParaRPr lang="en-US" dirty="0"/>
          </a:p>
        </p:txBody>
      </p:sp>
      <p:sp>
        <p:nvSpPr>
          <p:cNvPr id="4" name="Slide Number Placeholder 3"/>
          <p:cNvSpPr>
            <a:spLocks noGrp="1"/>
          </p:cNvSpPr>
          <p:nvPr>
            <p:ph type="sldNum" sz="quarter" idx="5"/>
          </p:nvPr>
        </p:nvSpPr>
        <p:spPr/>
        <p:txBody>
          <a:bodyPr/>
          <a:lstStyle/>
          <a:p>
            <a:fld id="{948A42DD-CCB4-4C02-A305-74568BD6A014}" type="slidenum">
              <a:rPr lang="en-US" smtClean="0"/>
              <a:t>5</a:t>
            </a:fld>
            <a:endParaRPr lang="en-US" dirty="0"/>
          </a:p>
        </p:txBody>
      </p:sp>
    </p:spTree>
    <p:extLst>
      <p:ext uri="{BB962C8B-B14F-4D97-AF65-F5344CB8AC3E}">
        <p14:creationId xmlns:p14="http://schemas.microsoft.com/office/powerpoint/2010/main" val="3774033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Static- </a:t>
            </a:r>
            <a:r>
              <a:rPr lang="en-US" dirty="0" err="1"/>
              <a:t>empiricaly</a:t>
            </a:r>
            <a:r>
              <a:rPr lang="en-US" dirty="0"/>
              <a:t> defined risk factors combined into a total score (based on variables that have already happened and cannot be changed)</a:t>
            </a:r>
          </a:p>
          <a:p>
            <a:endParaRPr lang="en-US" dirty="0"/>
          </a:p>
          <a:p>
            <a:r>
              <a:rPr lang="en-US" dirty="0"/>
              <a:t>Dynamic- Empirically defined risk factors combined into a total score (based on variables that could change over time and may be affected by treatment)</a:t>
            </a:r>
          </a:p>
          <a:p>
            <a:endParaRPr lang="en-US" dirty="0"/>
          </a:p>
          <a:p>
            <a:r>
              <a:rPr lang="en-US" dirty="0"/>
              <a:t> Still not a lot known about dynamically evaluating sex offenders over time but considered best to evaluate more than two points in time.   "Existing risk scales are likely to overestimate the risk of recidivism for child pornography offenders. Importantly, internet sex offenders have low sexual recidivism rates [70]. Additionally, compared to sex offenders against children, offenders with child pornography offenses may have higher sexual interest in children, but overall they score lower on indicators of general antisociality , suggesting they may be better able to resist committing contact offenses against children." 14 </a:t>
            </a:r>
          </a:p>
          <a:p>
            <a:endParaRPr lang="en-US" dirty="0"/>
          </a:p>
          <a:p>
            <a:endParaRPr lang="en-US" dirty="0"/>
          </a:p>
        </p:txBody>
      </p:sp>
      <p:sp>
        <p:nvSpPr>
          <p:cNvPr id="4" name="Slide Number Placeholder 3"/>
          <p:cNvSpPr>
            <a:spLocks noGrp="1"/>
          </p:cNvSpPr>
          <p:nvPr>
            <p:ph type="sldNum" sz="quarter" idx="5"/>
          </p:nvPr>
        </p:nvSpPr>
        <p:spPr/>
        <p:txBody>
          <a:bodyPr/>
          <a:lstStyle/>
          <a:p>
            <a:fld id="{948A42DD-CCB4-4C02-A305-74568BD6A014}" type="slidenum">
              <a:rPr lang="en-US" smtClean="0"/>
              <a:t>6</a:t>
            </a:fld>
            <a:endParaRPr lang="en-US" dirty="0"/>
          </a:p>
        </p:txBody>
      </p:sp>
    </p:spTree>
    <p:extLst>
      <p:ext uri="{BB962C8B-B14F-4D97-AF65-F5344CB8AC3E}">
        <p14:creationId xmlns:p14="http://schemas.microsoft.com/office/powerpoint/2010/main" val="3758470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that Compulsive Sex Addiction/Hypersexuality have not been well-defined so any assessment tools are just as inconsistent. </a:t>
            </a:r>
          </a:p>
          <a:p>
            <a:r>
              <a:rPr lang="en-US" dirty="0"/>
              <a:t>Assessing hypersexual disorder (not an </a:t>
            </a:r>
            <a:r>
              <a:rPr lang="en-US" dirty="0" err="1"/>
              <a:t>officialy</a:t>
            </a:r>
            <a:r>
              <a:rPr lang="en-US" dirty="0"/>
              <a:t> recognized disorder)</a:t>
            </a:r>
          </a:p>
          <a:p>
            <a:r>
              <a:rPr lang="en-US" dirty="0"/>
              <a:t>Y-BOCS: Adapted for compulsive sexual behavior. measures obsessive compulsive behavior. </a:t>
            </a:r>
          </a:p>
        </p:txBody>
      </p:sp>
      <p:sp>
        <p:nvSpPr>
          <p:cNvPr id="4" name="Slide Number Placeholder 3"/>
          <p:cNvSpPr>
            <a:spLocks noGrp="1"/>
          </p:cNvSpPr>
          <p:nvPr>
            <p:ph type="sldNum" sz="quarter" idx="5"/>
          </p:nvPr>
        </p:nvSpPr>
        <p:spPr/>
        <p:txBody>
          <a:bodyPr/>
          <a:lstStyle/>
          <a:p>
            <a:fld id="{948A42DD-CCB4-4C02-A305-74568BD6A014}" type="slidenum">
              <a:rPr lang="en-US" smtClean="0"/>
              <a:t>7</a:t>
            </a:fld>
            <a:endParaRPr lang="en-US" dirty="0"/>
          </a:p>
        </p:txBody>
      </p:sp>
    </p:spTree>
    <p:extLst>
      <p:ext uri="{BB962C8B-B14F-4D97-AF65-F5344CB8AC3E}">
        <p14:creationId xmlns:p14="http://schemas.microsoft.com/office/powerpoint/2010/main" val="1468260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enough information to talk about treatment for sex buyers specifically. If we know these have been the findings of a review of sex offenders in general, we can be more sure that study of sex buyers has less information. </a:t>
            </a:r>
          </a:p>
          <a:p>
            <a:endParaRPr lang="en-US" dirty="0"/>
          </a:p>
          <a:p>
            <a:r>
              <a:rPr lang="en-US" dirty="0"/>
              <a:t>Regarding treatment and intensity, Study shows this with general sex offenders. That means there is reason to believe this certainly applies to more specific offenses such as sex buying and trafficking.</a:t>
            </a:r>
          </a:p>
          <a:p>
            <a:endParaRPr lang="en-US" dirty="0"/>
          </a:p>
          <a:p>
            <a:r>
              <a:rPr lang="en-US" dirty="0"/>
              <a:t>"Moreover, longer periods of incarceration significantly increase </a:t>
            </a:r>
            <a:r>
              <a:rPr lang="en-US" dirty="0" err="1"/>
              <a:t>postrelease</a:t>
            </a:r>
            <a:r>
              <a:rPr lang="en-US" dirty="0"/>
              <a:t> reoffending for high-risk sex offenders.“28 </a:t>
            </a:r>
          </a:p>
          <a:p>
            <a:endParaRPr lang="en-US" dirty="0"/>
          </a:p>
          <a:p>
            <a:endParaRPr lang="en-US" dirty="0"/>
          </a:p>
          <a:p>
            <a:r>
              <a:rPr lang="en-US" dirty="0"/>
              <a:t>Prison treatment:  "Moreover, longer periods of incarceration significantly increase post release reoffending for high-risk sex offenders.“ </a:t>
            </a:r>
          </a:p>
        </p:txBody>
      </p:sp>
      <p:sp>
        <p:nvSpPr>
          <p:cNvPr id="4" name="Slide Number Placeholder 3"/>
          <p:cNvSpPr>
            <a:spLocks noGrp="1"/>
          </p:cNvSpPr>
          <p:nvPr>
            <p:ph type="sldNum" sz="quarter" idx="5"/>
          </p:nvPr>
        </p:nvSpPr>
        <p:spPr/>
        <p:txBody>
          <a:bodyPr/>
          <a:lstStyle/>
          <a:p>
            <a:fld id="{948A42DD-CCB4-4C02-A305-74568BD6A014}" type="slidenum">
              <a:rPr lang="en-US" smtClean="0"/>
              <a:t>8</a:t>
            </a:fld>
            <a:endParaRPr lang="en-US" dirty="0"/>
          </a:p>
        </p:txBody>
      </p:sp>
    </p:spTree>
    <p:extLst>
      <p:ext uri="{BB962C8B-B14F-4D97-AF65-F5344CB8AC3E}">
        <p14:creationId xmlns:p14="http://schemas.microsoft.com/office/powerpoint/2010/main" val="2332747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positive, future-focused approach may be most motivating for sex offenders in treatment- This approach is quite new and facilitators don't think it would be effective for the highest risk offenders because of its lack of focus on risk factors. They think this approach would work best with those who have already had some exposure to sex offender treatment and risk factor explanation.</a:t>
            </a:r>
          </a:p>
          <a:p>
            <a:endParaRPr lang="en-US" dirty="0"/>
          </a:p>
          <a:p>
            <a:r>
              <a:rPr lang="en-US" dirty="0"/>
              <a:t>Therefore, interventions aimed at improving intimacy and emotional self-regulation skills may be valuable with this population. In addition, anecdotal evidence from clinicians suggests that many Child Pornography offenders are distressed by their inability to effectively manage their sexual thoughts, and may benefit from programs designed to build sexual self-regulation skills." </a:t>
            </a:r>
          </a:p>
        </p:txBody>
      </p:sp>
      <p:sp>
        <p:nvSpPr>
          <p:cNvPr id="4" name="Slide Number Placeholder 3"/>
          <p:cNvSpPr>
            <a:spLocks noGrp="1"/>
          </p:cNvSpPr>
          <p:nvPr>
            <p:ph type="sldNum" sz="quarter" idx="5"/>
          </p:nvPr>
        </p:nvSpPr>
        <p:spPr/>
        <p:txBody>
          <a:bodyPr/>
          <a:lstStyle/>
          <a:p>
            <a:fld id="{948A42DD-CCB4-4C02-A305-74568BD6A014}" type="slidenum">
              <a:rPr lang="en-US" smtClean="0"/>
              <a:t>9</a:t>
            </a:fld>
            <a:endParaRPr lang="en-US" dirty="0"/>
          </a:p>
        </p:txBody>
      </p:sp>
    </p:spTree>
    <p:extLst>
      <p:ext uri="{BB962C8B-B14F-4D97-AF65-F5344CB8AC3E}">
        <p14:creationId xmlns:p14="http://schemas.microsoft.com/office/powerpoint/2010/main" val="3563013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treatments have not yet been thoroughly investigated </a:t>
            </a:r>
          </a:p>
          <a:p>
            <a:endParaRPr lang="en-US" dirty="0"/>
          </a:p>
          <a:p>
            <a:r>
              <a:rPr lang="en-US" dirty="0"/>
              <a:t>In one study Art Therapy was just as effective as CBT. </a:t>
            </a:r>
          </a:p>
        </p:txBody>
      </p:sp>
      <p:sp>
        <p:nvSpPr>
          <p:cNvPr id="4" name="Slide Number Placeholder 3"/>
          <p:cNvSpPr>
            <a:spLocks noGrp="1"/>
          </p:cNvSpPr>
          <p:nvPr>
            <p:ph type="sldNum" sz="quarter" idx="5"/>
          </p:nvPr>
        </p:nvSpPr>
        <p:spPr/>
        <p:txBody>
          <a:bodyPr/>
          <a:lstStyle/>
          <a:p>
            <a:fld id="{948A42DD-CCB4-4C02-A305-74568BD6A014}" type="slidenum">
              <a:rPr lang="en-US" smtClean="0"/>
              <a:t>10</a:t>
            </a:fld>
            <a:endParaRPr lang="en-US" dirty="0"/>
          </a:p>
        </p:txBody>
      </p:sp>
    </p:spTree>
    <p:extLst>
      <p:ext uri="{BB962C8B-B14F-4D97-AF65-F5344CB8AC3E}">
        <p14:creationId xmlns:p14="http://schemas.microsoft.com/office/powerpoint/2010/main" val="867500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supporting article: "One third of the participants who need to measure treatment gains over time do not use a formal measure, and another third believe that none of the existing tools can measure a reduction of sexual re-offense risk as a result of treatment gains. Again, this finding was surprising in light of the existing research." </a:t>
            </a:r>
          </a:p>
        </p:txBody>
      </p:sp>
      <p:sp>
        <p:nvSpPr>
          <p:cNvPr id="4" name="Slide Number Placeholder 3"/>
          <p:cNvSpPr>
            <a:spLocks noGrp="1"/>
          </p:cNvSpPr>
          <p:nvPr>
            <p:ph type="sldNum" sz="quarter" idx="5"/>
          </p:nvPr>
        </p:nvSpPr>
        <p:spPr/>
        <p:txBody>
          <a:bodyPr/>
          <a:lstStyle/>
          <a:p>
            <a:fld id="{948A42DD-CCB4-4C02-A305-74568BD6A014}" type="slidenum">
              <a:rPr lang="en-US" smtClean="0"/>
              <a:t>14</a:t>
            </a:fld>
            <a:endParaRPr lang="en-US" dirty="0"/>
          </a:p>
        </p:txBody>
      </p:sp>
    </p:spTree>
    <p:extLst>
      <p:ext uri="{BB962C8B-B14F-4D97-AF65-F5344CB8AC3E}">
        <p14:creationId xmlns:p14="http://schemas.microsoft.com/office/powerpoint/2010/main" val="1999867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supporting article: "One third of the participants who need to measure treatment gains over time do not use a formal measure, and another third believe that none of the existing tools can measure a reduction of sexual re-offense risk as a result of treatment gains. Again, this finding was surprising in light of the existing research." </a:t>
            </a:r>
          </a:p>
        </p:txBody>
      </p:sp>
      <p:sp>
        <p:nvSpPr>
          <p:cNvPr id="4" name="Slide Number Placeholder 3"/>
          <p:cNvSpPr>
            <a:spLocks noGrp="1"/>
          </p:cNvSpPr>
          <p:nvPr>
            <p:ph type="sldNum" sz="quarter" idx="5"/>
          </p:nvPr>
        </p:nvSpPr>
        <p:spPr/>
        <p:txBody>
          <a:bodyPr/>
          <a:lstStyle/>
          <a:p>
            <a:fld id="{948A42DD-CCB4-4C02-A305-74568BD6A014}" type="slidenum">
              <a:rPr lang="en-US" smtClean="0"/>
              <a:t>15</a:t>
            </a:fld>
            <a:endParaRPr lang="en-US" dirty="0"/>
          </a:p>
        </p:txBody>
      </p:sp>
    </p:spTree>
    <p:extLst>
      <p:ext uri="{BB962C8B-B14F-4D97-AF65-F5344CB8AC3E}">
        <p14:creationId xmlns:p14="http://schemas.microsoft.com/office/powerpoint/2010/main" val="4189032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supporting article: "One third of the participants who need to measure treatment gains over time do not use a formal measure, and another third believe that none of the existing tools can measure a reduction of sexual re-offense risk as a result of treatment gains. Again, this finding was surprising in light of the existing research." </a:t>
            </a:r>
          </a:p>
        </p:txBody>
      </p:sp>
      <p:sp>
        <p:nvSpPr>
          <p:cNvPr id="4" name="Slide Number Placeholder 3"/>
          <p:cNvSpPr>
            <a:spLocks noGrp="1"/>
          </p:cNvSpPr>
          <p:nvPr>
            <p:ph type="sldNum" sz="quarter" idx="5"/>
          </p:nvPr>
        </p:nvSpPr>
        <p:spPr/>
        <p:txBody>
          <a:bodyPr/>
          <a:lstStyle/>
          <a:p>
            <a:fld id="{948A42DD-CCB4-4C02-A305-74568BD6A014}" type="slidenum">
              <a:rPr lang="en-US" smtClean="0"/>
              <a:t>16</a:t>
            </a:fld>
            <a:endParaRPr lang="en-US" dirty="0"/>
          </a:p>
        </p:txBody>
      </p:sp>
    </p:spTree>
    <p:extLst>
      <p:ext uri="{BB962C8B-B14F-4D97-AF65-F5344CB8AC3E}">
        <p14:creationId xmlns:p14="http://schemas.microsoft.com/office/powerpoint/2010/main" val="968875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supporting article: "One third of the participants who need to measure treatment gains over time do not use a formal measure, and another third believe that none of the existing tools can measure a reduction of sexual re-offense risk as a result of treatment gains. Again, this finding was surprising in light of the existing research." </a:t>
            </a:r>
          </a:p>
        </p:txBody>
      </p:sp>
      <p:sp>
        <p:nvSpPr>
          <p:cNvPr id="4" name="Slide Number Placeholder 3"/>
          <p:cNvSpPr>
            <a:spLocks noGrp="1"/>
          </p:cNvSpPr>
          <p:nvPr>
            <p:ph type="sldNum" sz="quarter" idx="5"/>
          </p:nvPr>
        </p:nvSpPr>
        <p:spPr/>
        <p:txBody>
          <a:bodyPr/>
          <a:lstStyle/>
          <a:p>
            <a:fld id="{948A42DD-CCB4-4C02-A305-74568BD6A014}" type="slidenum">
              <a:rPr lang="en-US" smtClean="0"/>
              <a:t>17</a:t>
            </a:fld>
            <a:endParaRPr lang="en-US" dirty="0"/>
          </a:p>
        </p:txBody>
      </p:sp>
    </p:spTree>
    <p:extLst>
      <p:ext uri="{BB962C8B-B14F-4D97-AF65-F5344CB8AC3E}">
        <p14:creationId xmlns:p14="http://schemas.microsoft.com/office/powerpoint/2010/main" val="2365673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5350-7C7E-4823-B476-88DD5EB069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D200EB-9712-4EB9-8288-F4E5B03E58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4E6D45-F9E5-4A99-9145-1A59B97FC9B4}"/>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5" name="Footer Placeholder 4">
            <a:extLst>
              <a:ext uri="{FF2B5EF4-FFF2-40B4-BE49-F238E27FC236}">
                <a16:creationId xmlns:a16="http://schemas.microsoft.com/office/drawing/2014/main" id="{9A31E935-89B4-4A2C-BA6B-051DB98F73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96C4FE-8ED5-4662-93DC-109445386940}"/>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1571076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2158A-E884-4330-B99D-8F846E54C5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BF0FD3-7F58-45C2-B347-3730942F62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12F2F-A78F-4AF9-B37C-44EE4FA48E7D}"/>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5" name="Footer Placeholder 4">
            <a:extLst>
              <a:ext uri="{FF2B5EF4-FFF2-40B4-BE49-F238E27FC236}">
                <a16:creationId xmlns:a16="http://schemas.microsoft.com/office/drawing/2014/main" id="{9112AD93-4BDD-4219-A577-5F05223ADC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E7A854-2747-46D4-9CD9-4A37ADB62490}"/>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3319506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BD7C5-8E5B-4AD3-9B0E-F2EFF37411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6A8F02-6C44-4A7F-A794-8D6418DA8F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4938EB-9AC4-4DFF-89FE-8E22D6F412B1}"/>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5" name="Footer Placeholder 4">
            <a:extLst>
              <a:ext uri="{FF2B5EF4-FFF2-40B4-BE49-F238E27FC236}">
                <a16:creationId xmlns:a16="http://schemas.microsoft.com/office/drawing/2014/main" id="{D39198F5-7CDC-4F9D-B5B0-731EA2F301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07944ED-BB39-4AF0-8ADF-7231DB6922A0}"/>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3154663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E9BAB-F8D6-4BC5-BED9-33E9164354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51561C-DDBB-49BB-AE25-C81FB57A5B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3BCD50-C232-441F-A555-F2863D14EA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7C65FA-F819-474C-A7E5-11E47F9C9565}"/>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6" name="Footer Placeholder 5">
            <a:extLst>
              <a:ext uri="{FF2B5EF4-FFF2-40B4-BE49-F238E27FC236}">
                <a16:creationId xmlns:a16="http://schemas.microsoft.com/office/drawing/2014/main" id="{E11C6A50-3B77-44E1-A933-E1F33F5AF3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244032-DEB2-492F-9128-D4FA44118EDC}"/>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2368192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C3A3B-CCBB-4ABE-91F7-B1D43E7C7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DDAB23-C485-4126-A4A5-D1C65956A4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F9698F-AFF5-4585-8B21-5DFA567D30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D643DC-40B8-489F-AF55-DEB43E01E7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0E0691-7001-4852-BE55-B8CA8F7B5F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81A642-366E-4827-9DFD-99DEAD8F7688}"/>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8" name="Footer Placeholder 7">
            <a:extLst>
              <a:ext uri="{FF2B5EF4-FFF2-40B4-BE49-F238E27FC236}">
                <a16:creationId xmlns:a16="http://schemas.microsoft.com/office/drawing/2014/main" id="{FDCF7986-4190-4C61-968F-82E95CBCDA8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FC91298-0527-4958-B228-7BB923E0EF2E}"/>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749612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E2B7D-50E0-4863-B422-8F77AD7BDE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96D0E5-4348-4B82-A960-F4A39B227AF6}"/>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4" name="Footer Placeholder 3">
            <a:extLst>
              <a:ext uri="{FF2B5EF4-FFF2-40B4-BE49-F238E27FC236}">
                <a16:creationId xmlns:a16="http://schemas.microsoft.com/office/drawing/2014/main" id="{140E3B07-B70D-4DE1-B0BB-7C4B88D6B2D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D473353-75C8-4983-8A30-BC162D91B4C3}"/>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1250777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FCF286-FB08-4B49-AC13-A38B8E84FF1C}"/>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3" name="Footer Placeholder 2">
            <a:extLst>
              <a:ext uri="{FF2B5EF4-FFF2-40B4-BE49-F238E27FC236}">
                <a16:creationId xmlns:a16="http://schemas.microsoft.com/office/drawing/2014/main" id="{605A728C-654E-40D8-B957-EC786369A7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129FC6-0E98-4949-AB98-DFFDFD6D5E8C}"/>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3040663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04005-1059-4A96-83CC-E3350DCA88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C51A84-26E9-4307-9F77-CD7EF9D1C0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30FDF9-5E0F-4167-80C8-4143580137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D7D5C-D890-4AEF-8365-0DC8C7477F86}"/>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6" name="Footer Placeholder 5">
            <a:extLst>
              <a:ext uri="{FF2B5EF4-FFF2-40B4-BE49-F238E27FC236}">
                <a16:creationId xmlns:a16="http://schemas.microsoft.com/office/drawing/2014/main" id="{FE68A300-1EBF-4F0C-B0CF-7F127C355F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149B5B1-D1E4-429F-A9C3-FAA7EB57A7A6}"/>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3270771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D2F56-5E5E-49E9-AA3A-E20CB37EBF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EE36A6-B321-4866-A3B8-73799FCCCA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826E160-8D14-48FE-9933-3FE56B1B70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CF0726-7CF1-4883-A974-4044C20E2F94}"/>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6" name="Footer Placeholder 5">
            <a:extLst>
              <a:ext uri="{FF2B5EF4-FFF2-40B4-BE49-F238E27FC236}">
                <a16:creationId xmlns:a16="http://schemas.microsoft.com/office/drawing/2014/main" id="{1BD3547A-688B-4DF5-901B-4A4EBAE672A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FDB08E2-EB4C-42D2-8957-C1B5076A3BB0}"/>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2494589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AB46-CC17-41A3-B3AE-BFFB967CF9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E37417-677D-4306-BD80-475D4792AC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A50D36-836C-4D69-969A-89688432A73E}"/>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5" name="Footer Placeholder 4">
            <a:extLst>
              <a:ext uri="{FF2B5EF4-FFF2-40B4-BE49-F238E27FC236}">
                <a16:creationId xmlns:a16="http://schemas.microsoft.com/office/drawing/2014/main" id="{1FAE009B-F7DE-4A1A-91D2-BD9AB2DA3B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639316-65DB-49F4-BCD7-B36F3D0805D1}"/>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3765281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056656-E2DB-4F4E-8B23-FDF3EF4DD6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24FBF2-B4DA-4931-B0E7-EA6A89F877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6BE5F-BE7F-4D78-8C6F-D030A9FF556B}"/>
              </a:ext>
            </a:extLst>
          </p:cNvPr>
          <p:cNvSpPr>
            <a:spLocks noGrp="1"/>
          </p:cNvSpPr>
          <p:nvPr>
            <p:ph type="dt" sz="half" idx="10"/>
          </p:nvPr>
        </p:nvSpPr>
        <p:spPr/>
        <p:txBody>
          <a:bodyPr/>
          <a:lstStyle/>
          <a:p>
            <a:fld id="{28767B3F-0569-4C77-A8C1-5BED645D8F09}" type="datetimeFigureOut">
              <a:rPr lang="en-US" smtClean="0"/>
              <a:t>6/15/2021</a:t>
            </a:fld>
            <a:endParaRPr lang="en-US" dirty="0"/>
          </a:p>
        </p:txBody>
      </p:sp>
      <p:sp>
        <p:nvSpPr>
          <p:cNvPr id="5" name="Footer Placeholder 4">
            <a:extLst>
              <a:ext uri="{FF2B5EF4-FFF2-40B4-BE49-F238E27FC236}">
                <a16:creationId xmlns:a16="http://schemas.microsoft.com/office/drawing/2014/main" id="{2F6DCF19-386D-446B-93CD-9034129F73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1727E8C-0205-4818-A17C-4EEF0106001C}"/>
              </a:ext>
            </a:extLst>
          </p:cNvPr>
          <p:cNvSpPr>
            <a:spLocks noGrp="1"/>
          </p:cNvSpPr>
          <p:nvPr>
            <p:ph type="sldNum" sz="quarter" idx="12"/>
          </p:nvPr>
        </p:nvSpPr>
        <p:spPr/>
        <p:txBody>
          <a:bodyPr/>
          <a:lstStyle/>
          <a:p>
            <a:fld id="{970EC90A-C832-43F9-86B7-EB073E1899EE}" type="slidenum">
              <a:rPr lang="en-US" smtClean="0"/>
              <a:t>‹#›</a:t>
            </a:fld>
            <a:endParaRPr lang="en-US" dirty="0"/>
          </a:p>
        </p:txBody>
      </p:sp>
    </p:spTree>
    <p:extLst>
      <p:ext uri="{BB962C8B-B14F-4D97-AF65-F5344CB8AC3E}">
        <p14:creationId xmlns:p14="http://schemas.microsoft.com/office/powerpoint/2010/main" val="1993356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BB2193-3078-4618-B4D5-725AFF9B1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74DF40-E73A-4057-A08E-68882AED3F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FD45F3-4E5B-4260-8E26-AE58275EC2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767B3F-0569-4C77-A8C1-5BED645D8F09}" type="datetimeFigureOut">
              <a:rPr lang="en-US" smtClean="0"/>
              <a:t>6/15/2021</a:t>
            </a:fld>
            <a:endParaRPr lang="en-US" dirty="0"/>
          </a:p>
        </p:txBody>
      </p:sp>
      <p:sp>
        <p:nvSpPr>
          <p:cNvPr id="5" name="Footer Placeholder 4">
            <a:extLst>
              <a:ext uri="{FF2B5EF4-FFF2-40B4-BE49-F238E27FC236}">
                <a16:creationId xmlns:a16="http://schemas.microsoft.com/office/drawing/2014/main" id="{221727BD-CC75-4761-90C5-6B36C996C5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DBE65C8-3124-4C49-A67B-6E3455F95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0EC90A-C832-43F9-86B7-EB073E1899EE}" type="slidenum">
              <a:rPr lang="en-US" smtClean="0"/>
              <a:t>‹#›</a:t>
            </a:fld>
            <a:endParaRPr lang="en-US" dirty="0"/>
          </a:p>
        </p:txBody>
      </p:sp>
    </p:spTree>
    <p:extLst>
      <p:ext uri="{BB962C8B-B14F-4D97-AF65-F5344CB8AC3E}">
        <p14:creationId xmlns:p14="http://schemas.microsoft.com/office/powerpoint/2010/main" val="2744943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x.doi.org.ezproxy.liberty.edu/10.1177/1078390317700264" TargetMode="External"/><Relationship Id="rId2" Type="http://schemas.openxmlformats.org/officeDocument/2006/relationships/hyperlink" Target="http://dx.doi.org.ezproxy.liberty.edu/10.1016/j.chiabu.2020.104468" TargetMode="External"/><Relationship Id="rId1" Type="http://schemas.openxmlformats.org/officeDocument/2006/relationships/slideLayout" Target="../slideLayouts/slideLayout2.xml"/><Relationship Id="rId4" Type="http://schemas.openxmlformats.org/officeDocument/2006/relationships/hyperlink" Target="https://doi.org/10.2174/13816128113199990619"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16/j.jsxm.2016.02.169"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dx.doi.org.ezproxy.liberty.edu/10.1177/1079063216681563" TargetMode="External"/><Relationship Id="rId5" Type="http://schemas.openxmlformats.org/officeDocument/2006/relationships/hyperlink" Target="https://doi.org/10.1007/s11920-018-0909-8" TargetMode="External"/><Relationship Id="rId4" Type="http://schemas.openxmlformats.org/officeDocument/2006/relationships/hyperlink" Target="http://dx.doi.org.ezproxy.liberty.edu/10.1177/1079063218800474"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sxmr.2016.11.00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dx.doi.org.ezproxy.liberty.edu/10.1177/1079063211429469"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doi.org/10.1017/s1092852900007689"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dx.doi.org.ezproxy.liberty.edu/10.1007/s10508-020-01910-9"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F2713-3293-4D35-B709-6EE75F5DDA26}"/>
              </a:ext>
            </a:extLst>
          </p:cNvPr>
          <p:cNvSpPr>
            <a:spLocks noGrp="1"/>
          </p:cNvSpPr>
          <p:nvPr>
            <p:ph type="ctrTitle"/>
          </p:nvPr>
        </p:nvSpPr>
        <p:spPr/>
        <p:txBody>
          <a:bodyPr/>
          <a:lstStyle/>
          <a:p>
            <a:r>
              <a:rPr lang="en-US" dirty="0"/>
              <a:t>Ending Demand</a:t>
            </a:r>
          </a:p>
        </p:txBody>
      </p:sp>
      <p:sp>
        <p:nvSpPr>
          <p:cNvPr id="3" name="Subtitle 2">
            <a:extLst>
              <a:ext uri="{FF2B5EF4-FFF2-40B4-BE49-F238E27FC236}">
                <a16:creationId xmlns:a16="http://schemas.microsoft.com/office/drawing/2014/main" id="{09FB052A-1FA6-4C14-875F-9A91845311F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25820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FFC5-BE08-4601-920D-8B5824899526}"/>
              </a:ext>
            </a:extLst>
          </p:cNvPr>
          <p:cNvSpPr>
            <a:spLocks noGrp="1"/>
          </p:cNvSpPr>
          <p:nvPr>
            <p:ph type="title"/>
          </p:nvPr>
        </p:nvSpPr>
        <p:spPr/>
        <p:txBody>
          <a:bodyPr/>
          <a:lstStyle/>
          <a:p>
            <a:r>
              <a:rPr lang="en-US" dirty="0"/>
              <a:t>Describing Sex Buyers</a:t>
            </a:r>
          </a:p>
        </p:txBody>
      </p:sp>
      <p:sp>
        <p:nvSpPr>
          <p:cNvPr id="3" name="Content Placeholder 2">
            <a:extLst>
              <a:ext uri="{FF2B5EF4-FFF2-40B4-BE49-F238E27FC236}">
                <a16:creationId xmlns:a16="http://schemas.microsoft.com/office/drawing/2014/main" id="{D43B40C0-3EA2-4A2E-A1C3-A9EDF2895296}"/>
              </a:ext>
            </a:extLst>
          </p:cNvPr>
          <p:cNvSpPr>
            <a:spLocks noGrp="1"/>
          </p:cNvSpPr>
          <p:nvPr>
            <p:ph idx="1"/>
          </p:nvPr>
        </p:nvSpPr>
        <p:spPr/>
        <p:txBody>
          <a:bodyPr/>
          <a:lstStyle/>
          <a:p>
            <a:r>
              <a:rPr lang="en-US" dirty="0"/>
              <a:t>Most importantly: Knowledge is limited</a:t>
            </a:r>
          </a:p>
          <a:p>
            <a:r>
              <a:rPr lang="en-US" dirty="0"/>
              <a:t>No particular qualities that differentiate sex buying men from others</a:t>
            </a:r>
            <a:r>
              <a:rPr lang="en-US" baseline="30000" dirty="0"/>
              <a:t>1</a:t>
            </a:r>
          </a:p>
          <a:p>
            <a:r>
              <a:rPr lang="en-US" dirty="0"/>
              <a:t>Quality sex buyers do not have: purity morality</a:t>
            </a:r>
            <a:r>
              <a:rPr lang="en-US" baseline="30000" dirty="0"/>
              <a:t>2 </a:t>
            </a:r>
            <a:r>
              <a:rPr lang="en-US" dirty="0"/>
              <a:t>   </a:t>
            </a:r>
          </a:p>
        </p:txBody>
      </p:sp>
    </p:spTree>
    <p:extLst>
      <p:ext uri="{BB962C8B-B14F-4D97-AF65-F5344CB8AC3E}">
        <p14:creationId xmlns:p14="http://schemas.microsoft.com/office/powerpoint/2010/main" val="1941351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E6FE-9EAB-444E-8773-7C6A73BB9C1F}"/>
              </a:ext>
            </a:extLst>
          </p:cNvPr>
          <p:cNvSpPr>
            <a:spLocks noGrp="1"/>
          </p:cNvSpPr>
          <p:nvPr>
            <p:ph type="title"/>
          </p:nvPr>
        </p:nvSpPr>
        <p:spPr/>
        <p:txBody>
          <a:bodyPr/>
          <a:lstStyle/>
          <a:p>
            <a:r>
              <a:rPr lang="en-US" dirty="0"/>
              <a:t>What has been found concerning sex buyers?</a:t>
            </a:r>
          </a:p>
        </p:txBody>
      </p:sp>
      <p:sp>
        <p:nvSpPr>
          <p:cNvPr id="3" name="Content Placeholder 2">
            <a:extLst>
              <a:ext uri="{FF2B5EF4-FFF2-40B4-BE49-F238E27FC236}">
                <a16:creationId xmlns:a16="http://schemas.microsoft.com/office/drawing/2014/main" id="{684405AA-FF48-4619-BC97-1D6CF580F0FA}"/>
              </a:ext>
            </a:extLst>
          </p:cNvPr>
          <p:cNvSpPr>
            <a:spLocks noGrp="1"/>
          </p:cNvSpPr>
          <p:nvPr>
            <p:ph idx="1"/>
          </p:nvPr>
        </p:nvSpPr>
        <p:spPr/>
        <p:txBody>
          <a:bodyPr/>
          <a:lstStyle/>
          <a:p>
            <a:r>
              <a:rPr lang="en-US" dirty="0"/>
              <a:t>Egalitarian views on women</a:t>
            </a:r>
            <a:r>
              <a:rPr lang="en-US" baseline="30000" dirty="0"/>
              <a:t>3</a:t>
            </a:r>
          </a:p>
          <a:p>
            <a:r>
              <a:rPr lang="en-US" dirty="0"/>
              <a:t>Adverse Childhood Experiences (ACE)</a:t>
            </a:r>
          </a:p>
          <a:p>
            <a:pPr lvl="1"/>
            <a:r>
              <a:rPr lang="en-US" dirty="0"/>
              <a:t>Buyers and sellers of sex have high scores when measuring ACE</a:t>
            </a:r>
            <a:r>
              <a:rPr lang="en-US" baseline="30000" dirty="0"/>
              <a:t>4</a:t>
            </a:r>
          </a:p>
          <a:p>
            <a:r>
              <a:rPr lang="en-US" dirty="0"/>
              <a:t>Display hostile views toward women (online)</a:t>
            </a:r>
          </a:p>
          <a:p>
            <a:pPr lvl="1"/>
            <a:r>
              <a:rPr lang="en-US" dirty="0"/>
              <a:t>Thinking of women as prey in online forums reviewing sex buying</a:t>
            </a:r>
            <a:r>
              <a:rPr lang="en-US" baseline="30000" dirty="0"/>
              <a:t>5</a:t>
            </a:r>
          </a:p>
          <a:p>
            <a:pPr lvl="1"/>
            <a:r>
              <a:rPr lang="en-US" dirty="0"/>
              <a:t>Online forums also describe women as something to control</a:t>
            </a:r>
            <a:r>
              <a:rPr lang="en-US" baseline="30000" dirty="0"/>
              <a:t>6</a:t>
            </a:r>
          </a:p>
          <a:p>
            <a:pPr lvl="1"/>
            <a:r>
              <a:rPr lang="en-US" dirty="0"/>
              <a:t>Acceptance of rape myths and sexually aggressive behavior</a:t>
            </a:r>
            <a:r>
              <a:rPr lang="en-US" baseline="30000" dirty="0"/>
              <a:t>7</a:t>
            </a:r>
          </a:p>
          <a:p>
            <a:pPr lvl="1"/>
            <a:endParaRPr lang="en-US" dirty="0"/>
          </a:p>
          <a:p>
            <a:pPr lvl="1"/>
            <a:endParaRPr lang="en-US" dirty="0"/>
          </a:p>
          <a:p>
            <a:endParaRPr lang="en-US" dirty="0"/>
          </a:p>
        </p:txBody>
      </p:sp>
    </p:spTree>
    <p:extLst>
      <p:ext uri="{BB962C8B-B14F-4D97-AF65-F5344CB8AC3E}">
        <p14:creationId xmlns:p14="http://schemas.microsoft.com/office/powerpoint/2010/main" val="330153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1389-3D9D-4498-9B3C-2743DCB5F25F}"/>
              </a:ext>
            </a:extLst>
          </p:cNvPr>
          <p:cNvSpPr>
            <a:spLocks noGrp="1"/>
          </p:cNvSpPr>
          <p:nvPr>
            <p:ph type="title"/>
          </p:nvPr>
        </p:nvSpPr>
        <p:spPr/>
        <p:txBody>
          <a:bodyPr/>
          <a:lstStyle/>
          <a:p>
            <a:r>
              <a:rPr lang="en-US" dirty="0"/>
              <a:t>Defining Sex Buying as an Addiction</a:t>
            </a:r>
          </a:p>
        </p:txBody>
      </p:sp>
      <p:sp>
        <p:nvSpPr>
          <p:cNvPr id="3" name="Content Placeholder 2">
            <a:extLst>
              <a:ext uri="{FF2B5EF4-FFF2-40B4-BE49-F238E27FC236}">
                <a16:creationId xmlns:a16="http://schemas.microsoft.com/office/drawing/2014/main" id="{0606987E-8967-4ADF-8E37-F334AE81A084}"/>
              </a:ext>
            </a:extLst>
          </p:cNvPr>
          <p:cNvSpPr>
            <a:spLocks noGrp="1"/>
          </p:cNvSpPr>
          <p:nvPr>
            <p:ph idx="1"/>
          </p:nvPr>
        </p:nvSpPr>
        <p:spPr/>
        <p:txBody>
          <a:bodyPr>
            <a:normAutofit fontScale="77500" lnSpcReduction="20000"/>
          </a:bodyPr>
          <a:lstStyle/>
          <a:p>
            <a:r>
              <a:rPr lang="en-US" dirty="0"/>
              <a:t>Term and definition is not agreed upon</a:t>
            </a:r>
          </a:p>
          <a:p>
            <a:r>
              <a:rPr lang="en-US" dirty="0"/>
              <a:t>Some terms include</a:t>
            </a:r>
          </a:p>
          <a:p>
            <a:pPr lvl="1"/>
            <a:r>
              <a:rPr lang="en-US" dirty="0"/>
              <a:t>Sexual addiction</a:t>
            </a:r>
            <a:r>
              <a:rPr lang="en-US" baseline="30000" dirty="0"/>
              <a:t>8</a:t>
            </a:r>
          </a:p>
          <a:p>
            <a:pPr lvl="1"/>
            <a:r>
              <a:rPr lang="en-US" dirty="0"/>
              <a:t>Hypersexual disorder</a:t>
            </a:r>
            <a:r>
              <a:rPr lang="en-US" baseline="30000" dirty="0"/>
              <a:t>8</a:t>
            </a:r>
          </a:p>
          <a:p>
            <a:pPr lvl="1"/>
            <a:r>
              <a:rPr lang="en-US" dirty="0"/>
              <a:t>Problematic cybersex</a:t>
            </a:r>
            <a:r>
              <a:rPr lang="en-US" baseline="30000" dirty="0"/>
              <a:t>9</a:t>
            </a:r>
          </a:p>
          <a:p>
            <a:pPr lvl="1"/>
            <a:r>
              <a:rPr lang="en-US" dirty="0"/>
              <a:t>Compulsive sexual behavior- The broadest term</a:t>
            </a:r>
            <a:r>
              <a:rPr lang="en-US" baseline="30000" dirty="0"/>
              <a:t>9</a:t>
            </a:r>
          </a:p>
          <a:p>
            <a:r>
              <a:rPr lang="en-US" dirty="0"/>
              <a:t>None of these terms have made it into the DSM-V or the ICD-11</a:t>
            </a:r>
            <a:r>
              <a:rPr lang="en-US" baseline="30000" dirty="0"/>
              <a:t>10, 11 </a:t>
            </a:r>
          </a:p>
          <a:p>
            <a:r>
              <a:rPr lang="en-US" dirty="0"/>
              <a:t>Speaking specifically of pornography use we have been unable to determine when use becomes pathological</a:t>
            </a:r>
            <a:r>
              <a:rPr lang="en-US" baseline="30000" dirty="0"/>
              <a:t>12 </a:t>
            </a:r>
          </a:p>
          <a:p>
            <a:r>
              <a:rPr lang="en-US" dirty="0"/>
              <a:t>fMRIs show neural mechanisms acting similarly to gambling or substance use in response to pornography</a:t>
            </a:r>
            <a:r>
              <a:rPr lang="en-US" baseline="30000" dirty="0"/>
              <a:t>13</a:t>
            </a:r>
          </a:p>
          <a:p>
            <a:r>
              <a:rPr lang="en-US" dirty="0"/>
              <a:t>Negative symptoms are associated with treatment seeking</a:t>
            </a:r>
            <a:r>
              <a:rPr lang="en-US" baseline="30000" dirty="0"/>
              <a:t>14</a:t>
            </a:r>
          </a:p>
          <a:p>
            <a:r>
              <a:rPr lang="en-US" dirty="0"/>
              <a:t>At least one study has explored hypersexuality as a symptom of PTSD which can be treated with PTSD</a:t>
            </a:r>
            <a:r>
              <a:rPr lang="en-US" baseline="30000" dirty="0"/>
              <a:t>15</a:t>
            </a:r>
            <a:r>
              <a:rPr lang="en-US" dirty="0"/>
              <a:t> </a:t>
            </a:r>
          </a:p>
          <a:p>
            <a:endParaRPr lang="en-US" baseline="30000" dirty="0"/>
          </a:p>
        </p:txBody>
      </p:sp>
    </p:spTree>
    <p:extLst>
      <p:ext uri="{BB962C8B-B14F-4D97-AF65-F5344CB8AC3E}">
        <p14:creationId xmlns:p14="http://schemas.microsoft.com/office/powerpoint/2010/main" val="4202369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6D7B9-24F2-4709-BE57-12652067E37B}"/>
              </a:ext>
            </a:extLst>
          </p:cNvPr>
          <p:cNvSpPr>
            <a:spLocks noGrp="1"/>
          </p:cNvSpPr>
          <p:nvPr>
            <p:ph type="title"/>
          </p:nvPr>
        </p:nvSpPr>
        <p:spPr/>
        <p:txBody>
          <a:bodyPr/>
          <a:lstStyle/>
          <a:p>
            <a:r>
              <a:rPr lang="en-US" dirty="0"/>
              <a:t>Assessments</a:t>
            </a:r>
          </a:p>
        </p:txBody>
      </p:sp>
      <p:sp>
        <p:nvSpPr>
          <p:cNvPr id="3" name="Content Placeholder 2">
            <a:extLst>
              <a:ext uri="{FF2B5EF4-FFF2-40B4-BE49-F238E27FC236}">
                <a16:creationId xmlns:a16="http://schemas.microsoft.com/office/drawing/2014/main" id="{2E876A1E-EDC2-45DC-AF4F-AF0A08D72357}"/>
              </a:ext>
            </a:extLst>
          </p:cNvPr>
          <p:cNvSpPr>
            <a:spLocks noGrp="1"/>
          </p:cNvSpPr>
          <p:nvPr>
            <p:ph idx="1"/>
          </p:nvPr>
        </p:nvSpPr>
        <p:spPr/>
        <p:txBody>
          <a:bodyPr/>
          <a:lstStyle/>
          <a:p>
            <a:r>
              <a:rPr lang="en-US" dirty="0"/>
              <a:t>Have inconsistent terms and groupings</a:t>
            </a:r>
          </a:p>
          <a:p>
            <a:r>
              <a:rPr lang="en-US" dirty="0"/>
              <a:t>Lack of assessment tool validated for women</a:t>
            </a:r>
            <a:r>
              <a:rPr lang="en-US" baseline="30000" dirty="0"/>
              <a:t>16</a:t>
            </a:r>
            <a:r>
              <a:rPr lang="en-US" dirty="0"/>
              <a:t> </a:t>
            </a:r>
          </a:p>
          <a:p>
            <a:r>
              <a:rPr lang="en-US" dirty="0"/>
              <a:t>Gap: Most studies only evaluate men as sex buyers </a:t>
            </a:r>
          </a:p>
          <a:p>
            <a:r>
              <a:rPr lang="en-US" dirty="0"/>
              <a:t>Gap: Not much known about protective factors, more research is needed to determine if this is a completely separate construct from risk factors</a:t>
            </a:r>
            <a:r>
              <a:rPr lang="en-US" baseline="30000" dirty="0"/>
              <a:t>17, 18</a:t>
            </a:r>
          </a:p>
        </p:txBody>
      </p:sp>
    </p:spTree>
    <p:extLst>
      <p:ext uri="{BB962C8B-B14F-4D97-AF65-F5344CB8AC3E}">
        <p14:creationId xmlns:p14="http://schemas.microsoft.com/office/powerpoint/2010/main" val="2045735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0147F-094C-419F-9C01-AC1724E8B020}"/>
              </a:ext>
            </a:extLst>
          </p:cNvPr>
          <p:cNvSpPr>
            <a:spLocks noGrp="1"/>
          </p:cNvSpPr>
          <p:nvPr>
            <p:ph type="title"/>
          </p:nvPr>
        </p:nvSpPr>
        <p:spPr/>
        <p:txBody>
          <a:bodyPr/>
          <a:lstStyle/>
          <a:p>
            <a:r>
              <a:rPr lang="en-US" dirty="0"/>
              <a:t>Sex Offender Assessments</a:t>
            </a:r>
          </a:p>
        </p:txBody>
      </p:sp>
      <p:sp>
        <p:nvSpPr>
          <p:cNvPr id="3" name="Content Placeholder 2">
            <a:extLst>
              <a:ext uri="{FF2B5EF4-FFF2-40B4-BE49-F238E27FC236}">
                <a16:creationId xmlns:a16="http://schemas.microsoft.com/office/drawing/2014/main" id="{E488965F-1B43-4803-865F-F80EB944AF2C}"/>
              </a:ext>
            </a:extLst>
          </p:cNvPr>
          <p:cNvSpPr>
            <a:spLocks noGrp="1"/>
          </p:cNvSpPr>
          <p:nvPr>
            <p:ph idx="1"/>
          </p:nvPr>
        </p:nvSpPr>
        <p:spPr/>
        <p:txBody>
          <a:bodyPr/>
          <a:lstStyle/>
          <a:p>
            <a:r>
              <a:rPr lang="en-US" dirty="0"/>
              <a:t>Static tools with a long history for evaluating sex offenders: </a:t>
            </a:r>
          </a:p>
          <a:p>
            <a:pPr lvl="1"/>
            <a:r>
              <a:rPr lang="en-US" dirty="0"/>
              <a:t>Static-99</a:t>
            </a:r>
            <a:r>
              <a:rPr lang="en-US" baseline="30000" dirty="0"/>
              <a:t>19</a:t>
            </a:r>
            <a:r>
              <a:rPr lang="en-US" dirty="0"/>
              <a:t>, Static-99R</a:t>
            </a:r>
            <a:r>
              <a:rPr lang="en-US" baseline="30000" dirty="0"/>
              <a:t>20</a:t>
            </a:r>
            <a:r>
              <a:rPr lang="en-US" dirty="0"/>
              <a:t>, Static-2002/R</a:t>
            </a:r>
            <a:r>
              <a:rPr lang="en-US" baseline="30000" dirty="0"/>
              <a:t>20</a:t>
            </a:r>
          </a:p>
          <a:p>
            <a:pPr lvl="1"/>
            <a:r>
              <a:rPr lang="en-US" dirty="0"/>
              <a:t>Sex Offender Risk Appraisal Guide (SORAG)</a:t>
            </a:r>
            <a:r>
              <a:rPr lang="en-US" baseline="30000" dirty="0"/>
              <a:t>21</a:t>
            </a:r>
          </a:p>
          <a:p>
            <a:r>
              <a:rPr lang="en-US" dirty="0"/>
              <a:t>Assessing change can assist in risk appraisals and interventions (treatment assessment)</a:t>
            </a:r>
            <a:r>
              <a:rPr lang="en-US" baseline="30000" dirty="0"/>
              <a:t>22</a:t>
            </a:r>
            <a:r>
              <a:rPr lang="en-US" dirty="0"/>
              <a:t> </a:t>
            </a:r>
            <a:endParaRPr lang="en-US" baseline="30000" dirty="0"/>
          </a:p>
          <a:p>
            <a:r>
              <a:rPr lang="en-US" dirty="0"/>
              <a:t>Little is known about evaluating sex offenders over time</a:t>
            </a:r>
            <a:r>
              <a:rPr lang="en-US" baseline="30000" dirty="0"/>
              <a:t>18</a:t>
            </a:r>
          </a:p>
          <a:p>
            <a:r>
              <a:rPr lang="en-US" dirty="0"/>
              <a:t>Dynamic tools to assess change:</a:t>
            </a:r>
          </a:p>
          <a:p>
            <a:pPr lvl="1"/>
            <a:r>
              <a:rPr lang="en-US" dirty="0"/>
              <a:t>Violence Risk Scale-Sexual Offender Version</a:t>
            </a:r>
            <a:r>
              <a:rPr lang="en-US" baseline="30000" dirty="0"/>
              <a:t>23  </a:t>
            </a:r>
          </a:p>
          <a:p>
            <a:pPr lvl="1"/>
            <a:r>
              <a:rPr lang="en-US" dirty="0"/>
              <a:t>Stable 2000</a:t>
            </a:r>
            <a:r>
              <a:rPr lang="en-US" baseline="30000" dirty="0"/>
              <a:t>23</a:t>
            </a:r>
          </a:p>
        </p:txBody>
      </p:sp>
    </p:spTree>
    <p:extLst>
      <p:ext uri="{BB962C8B-B14F-4D97-AF65-F5344CB8AC3E}">
        <p14:creationId xmlns:p14="http://schemas.microsoft.com/office/powerpoint/2010/main" val="39724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0E0A-70DC-4AEE-AE87-A8531A9295D4}"/>
              </a:ext>
            </a:extLst>
          </p:cNvPr>
          <p:cNvSpPr>
            <a:spLocks noGrp="1"/>
          </p:cNvSpPr>
          <p:nvPr>
            <p:ph type="title"/>
          </p:nvPr>
        </p:nvSpPr>
        <p:spPr/>
        <p:txBody>
          <a:bodyPr/>
          <a:lstStyle/>
          <a:p>
            <a:r>
              <a:rPr lang="en-US" dirty="0"/>
              <a:t>More Specific Assessment Tools </a:t>
            </a:r>
          </a:p>
        </p:txBody>
      </p:sp>
      <p:sp>
        <p:nvSpPr>
          <p:cNvPr id="3" name="Content Placeholder 2">
            <a:extLst>
              <a:ext uri="{FF2B5EF4-FFF2-40B4-BE49-F238E27FC236}">
                <a16:creationId xmlns:a16="http://schemas.microsoft.com/office/drawing/2014/main" id="{80775EC3-2F2B-4AF9-A2CF-CE774D3C9DAF}"/>
              </a:ext>
            </a:extLst>
          </p:cNvPr>
          <p:cNvSpPr>
            <a:spLocks noGrp="1"/>
          </p:cNvSpPr>
          <p:nvPr>
            <p:ph idx="1"/>
          </p:nvPr>
        </p:nvSpPr>
        <p:spPr/>
        <p:txBody>
          <a:bodyPr/>
          <a:lstStyle/>
          <a:p>
            <a:r>
              <a:rPr lang="en-US" dirty="0"/>
              <a:t>Child Pornography Offender Risk Tool (CPORT)</a:t>
            </a:r>
            <a:r>
              <a:rPr lang="en-US" baseline="30000" dirty="0"/>
              <a:t>24</a:t>
            </a:r>
          </a:p>
          <a:p>
            <a:pPr lvl="1"/>
            <a:r>
              <a:rPr lang="en-US" dirty="0"/>
              <a:t>Not valid for other types of offenders and not widely validated among child pornography offenders yet</a:t>
            </a:r>
            <a:r>
              <a:rPr lang="en-US" baseline="30000" dirty="0"/>
              <a:t>25</a:t>
            </a:r>
          </a:p>
          <a:p>
            <a:r>
              <a:rPr lang="en-US" dirty="0"/>
              <a:t>Tools for Assessing Hypersexuality/Sex Addiction</a:t>
            </a:r>
          </a:p>
          <a:p>
            <a:pPr lvl="1"/>
            <a:r>
              <a:rPr lang="en-US" dirty="0"/>
              <a:t>There are least 32 assessment tools of hypersexuality.</a:t>
            </a:r>
            <a:r>
              <a:rPr lang="en-US" baseline="30000" dirty="0"/>
              <a:t>26</a:t>
            </a:r>
            <a:r>
              <a:rPr lang="en-US" dirty="0"/>
              <a:t> Some include: </a:t>
            </a:r>
          </a:p>
          <a:p>
            <a:pPr lvl="2"/>
            <a:r>
              <a:rPr lang="en-US" dirty="0"/>
              <a:t>Problematic Pornography Consumption Scale</a:t>
            </a:r>
            <a:r>
              <a:rPr lang="en-US" baseline="30000" dirty="0"/>
              <a:t>27</a:t>
            </a:r>
          </a:p>
          <a:p>
            <a:pPr lvl="2"/>
            <a:r>
              <a:rPr lang="en-US" dirty="0"/>
              <a:t>Hypersexual Disorder Screening Inventory</a:t>
            </a:r>
            <a:r>
              <a:rPr lang="en-US" baseline="30000" dirty="0"/>
              <a:t>28,29</a:t>
            </a:r>
            <a:r>
              <a:rPr lang="en-US" dirty="0"/>
              <a:t> </a:t>
            </a:r>
          </a:p>
          <a:p>
            <a:pPr lvl="2"/>
            <a:r>
              <a:rPr lang="en-US" dirty="0"/>
              <a:t>Hypersexual Behavioral Consequences Scale</a:t>
            </a:r>
            <a:r>
              <a:rPr lang="en-US" baseline="30000" dirty="0"/>
              <a:t>30</a:t>
            </a:r>
          </a:p>
          <a:p>
            <a:pPr lvl="2"/>
            <a:r>
              <a:rPr lang="en-US" dirty="0"/>
              <a:t>Yale-Brown Obsessive-Compulsive Scale (Y-BOCS)</a:t>
            </a:r>
            <a:r>
              <a:rPr lang="en-US" baseline="30000" dirty="0"/>
              <a:t>31</a:t>
            </a:r>
            <a:r>
              <a:rPr lang="en-US" dirty="0"/>
              <a:t> </a:t>
            </a:r>
          </a:p>
          <a:p>
            <a:endParaRPr lang="en-US" dirty="0"/>
          </a:p>
        </p:txBody>
      </p:sp>
    </p:spTree>
    <p:extLst>
      <p:ext uri="{BB962C8B-B14F-4D97-AF65-F5344CB8AC3E}">
        <p14:creationId xmlns:p14="http://schemas.microsoft.com/office/powerpoint/2010/main" val="1621536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B15FB-8A20-4CC6-9F39-A693A380138C}"/>
              </a:ext>
            </a:extLst>
          </p:cNvPr>
          <p:cNvSpPr>
            <a:spLocks noGrp="1"/>
          </p:cNvSpPr>
          <p:nvPr>
            <p:ph type="title"/>
          </p:nvPr>
        </p:nvSpPr>
        <p:spPr/>
        <p:txBody>
          <a:bodyPr/>
          <a:lstStyle/>
          <a:p>
            <a:r>
              <a:rPr lang="en-US" dirty="0"/>
              <a:t>Treatment of Sex Offenders</a:t>
            </a:r>
          </a:p>
        </p:txBody>
      </p:sp>
      <p:sp>
        <p:nvSpPr>
          <p:cNvPr id="3" name="Content Placeholder 2">
            <a:extLst>
              <a:ext uri="{FF2B5EF4-FFF2-40B4-BE49-F238E27FC236}">
                <a16:creationId xmlns:a16="http://schemas.microsoft.com/office/drawing/2014/main" id="{38C172D0-BE4B-46C3-A8BE-BEBD5BACEA9D}"/>
              </a:ext>
            </a:extLst>
          </p:cNvPr>
          <p:cNvSpPr>
            <a:spLocks noGrp="1"/>
          </p:cNvSpPr>
          <p:nvPr>
            <p:ph idx="1"/>
          </p:nvPr>
        </p:nvSpPr>
        <p:spPr/>
        <p:txBody>
          <a:bodyPr/>
          <a:lstStyle/>
          <a:p>
            <a:r>
              <a:rPr lang="en-US" dirty="0"/>
              <a:t>Professionals aren’t sure how to measure treatment</a:t>
            </a:r>
            <a:r>
              <a:rPr lang="en-US" baseline="30000" dirty="0"/>
              <a:t>17 </a:t>
            </a:r>
          </a:p>
          <a:p>
            <a:r>
              <a:rPr lang="en-US" dirty="0"/>
              <a:t>Intensity and timing of treatment is still uncertain</a:t>
            </a:r>
            <a:r>
              <a:rPr lang="en-US" baseline="30000" dirty="0"/>
              <a:t>32</a:t>
            </a:r>
            <a:r>
              <a:rPr lang="en-US" dirty="0"/>
              <a:t> </a:t>
            </a:r>
          </a:p>
          <a:p>
            <a:r>
              <a:rPr lang="en-US" dirty="0"/>
              <a:t>Prison has not been shown to be an effective part of treatment</a:t>
            </a:r>
            <a:r>
              <a:rPr lang="en-US" baseline="30000" dirty="0"/>
              <a:t>33</a:t>
            </a:r>
            <a:r>
              <a:rPr lang="en-US" dirty="0"/>
              <a:t> </a:t>
            </a:r>
          </a:p>
          <a:p>
            <a:endParaRPr lang="en-US" dirty="0"/>
          </a:p>
          <a:p>
            <a:endParaRPr lang="en-US" dirty="0"/>
          </a:p>
        </p:txBody>
      </p:sp>
    </p:spTree>
    <p:extLst>
      <p:ext uri="{BB962C8B-B14F-4D97-AF65-F5344CB8AC3E}">
        <p14:creationId xmlns:p14="http://schemas.microsoft.com/office/powerpoint/2010/main" val="224178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60410-A0CF-4872-ADDC-79FA58CCD73C}"/>
              </a:ext>
            </a:extLst>
          </p:cNvPr>
          <p:cNvSpPr>
            <a:spLocks noGrp="1"/>
          </p:cNvSpPr>
          <p:nvPr>
            <p:ph type="title"/>
          </p:nvPr>
        </p:nvSpPr>
        <p:spPr/>
        <p:txBody>
          <a:bodyPr/>
          <a:lstStyle/>
          <a:p>
            <a:r>
              <a:rPr lang="en-US" dirty="0"/>
              <a:t>Areas of Exploration for Sex Offender Treatments </a:t>
            </a:r>
          </a:p>
        </p:txBody>
      </p:sp>
      <p:sp>
        <p:nvSpPr>
          <p:cNvPr id="3" name="Content Placeholder 2">
            <a:extLst>
              <a:ext uri="{FF2B5EF4-FFF2-40B4-BE49-F238E27FC236}">
                <a16:creationId xmlns:a16="http://schemas.microsoft.com/office/drawing/2014/main" id="{B48F29D9-0B9A-48F3-A00C-8F5DAC8D255C}"/>
              </a:ext>
            </a:extLst>
          </p:cNvPr>
          <p:cNvSpPr>
            <a:spLocks noGrp="1"/>
          </p:cNvSpPr>
          <p:nvPr>
            <p:ph idx="1"/>
          </p:nvPr>
        </p:nvSpPr>
        <p:spPr/>
        <p:txBody>
          <a:bodyPr/>
          <a:lstStyle/>
          <a:p>
            <a:r>
              <a:rPr lang="en-US" dirty="0"/>
              <a:t>John Schools (specifically for sex buyers)</a:t>
            </a:r>
            <a:r>
              <a:rPr lang="en-US" baseline="30000" dirty="0"/>
              <a:t>34</a:t>
            </a:r>
          </a:p>
          <a:p>
            <a:r>
              <a:rPr lang="en-US" dirty="0"/>
              <a:t>Self-regulation</a:t>
            </a:r>
            <a:r>
              <a:rPr lang="en-US" baseline="30000" dirty="0"/>
              <a:t>35</a:t>
            </a:r>
            <a:r>
              <a:rPr lang="en-US" dirty="0"/>
              <a:t> </a:t>
            </a:r>
          </a:p>
          <a:p>
            <a:r>
              <a:rPr lang="en-US" dirty="0"/>
              <a:t>Positive, future-focused approach</a:t>
            </a:r>
            <a:r>
              <a:rPr lang="en-US" baseline="30000" dirty="0"/>
              <a:t>36</a:t>
            </a:r>
          </a:p>
          <a:p>
            <a:r>
              <a:rPr lang="en-US" dirty="0"/>
              <a:t>Treatment for women may look different</a:t>
            </a:r>
          </a:p>
          <a:p>
            <a:pPr lvl="1"/>
            <a:r>
              <a:rPr lang="en-US" dirty="0"/>
              <a:t>For women, amount of problematic pornography use, negative symptoms associated with problematic pornography use, and religiosity may be associated with treatment seeking of pornography use</a:t>
            </a:r>
            <a:r>
              <a:rPr lang="en-US" baseline="30000" dirty="0"/>
              <a:t>37</a:t>
            </a:r>
            <a:r>
              <a:rPr lang="en-US" dirty="0"/>
              <a:t> </a:t>
            </a:r>
          </a:p>
          <a:p>
            <a:endParaRPr lang="en-US" dirty="0"/>
          </a:p>
        </p:txBody>
      </p:sp>
    </p:spTree>
    <p:extLst>
      <p:ext uri="{BB962C8B-B14F-4D97-AF65-F5344CB8AC3E}">
        <p14:creationId xmlns:p14="http://schemas.microsoft.com/office/powerpoint/2010/main" val="877139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3BA20-CA26-42C0-92C7-2403F5B36DF5}"/>
              </a:ext>
            </a:extLst>
          </p:cNvPr>
          <p:cNvSpPr>
            <a:spLocks noGrp="1"/>
          </p:cNvSpPr>
          <p:nvPr>
            <p:ph type="title"/>
          </p:nvPr>
        </p:nvSpPr>
        <p:spPr/>
        <p:txBody>
          <a:bodyPr>
            <a:normAutofit fontScale="90000"/>
          </a:bodyPr>
          <a:lstStyle/>
          <a:p>
            <a:r>
              <a:rPr lang="en-US" dirty="0"/>
              <a:t>Potential Means of Treatment for Sexual Addiction, Sexual Compulsion, Hypersexuality, etc. </a:t>
            </a:r>
          </a:p>
        </p:txBody>
      </p:sp>
      <p:sp>
        <p:nvSpPr>
          <p:cNvPr id="3" name="Content Placeholder 2">
            <a:extLst>
              <a:ext uri="{FF2B5EF4-FFF2-40B4-BE49-F238E27FC236}">
                <a16:creationId xmlns:a16="http://schemas.microsoft.com/office/drawing/2014/main" id="{8916C7D1-5F59-42AA-B7E6-454032296371}"/>
              </a:ext>
            </a:extLst>
          </p:cNvPr>
          <p:cNvSpPr>
            <a:spLocks noGrp="1"/>
          </p:cNvSpPr>
          <p:nvPr>
            <p:ph idx="1"/>
          </p:nvPr>
        </p:nvSpPr>
        <p:spPr/>
        <p:txBody>
          <a:bodyPr>
            <a:normAutofit fontScale="92500" lnSpcReduction="20000"/>
          </a:bodyPr>
          <a:lstStyle/>
          <a:p>
            <a:r>
              <a:rPr lang="en-US" dirty="0"/>
              <a:t>Many of these treatments were studied on small samples or are case studies:</a:t>
            </a:r>
          </a:p>
          <a:p>
            <a:pPr lvl="1"/>
            <a:r>
              <a:rPr lang="en-US" dirty="0"/>
              <a:t>Cognitive Behavioral Therapy</a:t>
            </a:r>
            <a:r>
              <a:rPr lang="en-US" baseline="30000" dirty="0"/>
              <a:t>38, 39</a:t>
            </a:r>
            <a:r>
              <a:rPr lang="en-US" dirty="0"/>
              <a:t> </a:t>
            </a:r>
          </a:p>
          <a:p>
            <a:pPr lvl="1"/>
            <a:r>
              <a:rPr lang="en-US" dirty="0"/>
              <a:t>In-patient treatment</a:t>
            </a:r>
            <a:r>
              <a:rPr lang="en-US" baseline="30000" dirty="0"/>
              <a:t>40</a:t>
            </a:r>
          </a:p>
          <a:p>
            <a:pPr lvl="1"/>
            <a:r>
              <a:rPr lang="en-US" dirty="0"/>
              <a:t>Individual Therapy</a:t>
            </a:r>
            <a:r>
              <a:rPr lang="en-US" baseline="30000" dirty="0"/>
              <a:t>40</a:t>
            </a:r>
          </a:p>
          <a:p>
            <a:pPr lvl="1"/>
            <a:r>
              <a:rPr lang="en-US" dirty="0"/>
              <a:t>Group Therapy</a:t>
            </a:r>
            <a:r>
              <a:rPr lang="en-US" baseline="30000" dirty="0"/>
              <a:t>40</a:t>
            </a:r>
            <a:endParaRPr lang="en-US" dirty="0"/>
          </a:p>
          <a:p>
            <a:pPr lvl="1"/>
            <a:r>
              <a:rPr lang="en-US" dirty="0"/>
              <a:t>12 Step Treatment</a:t>
            </a:r>
            <a:r>
              <a:rPr lang="en-US" baseline="30000" dirty="0"/>
              <a:t>40</a:t>
            </a:r>
          </a:p>
          <a:p>
            <a:pPr lvl="1"/>
            <a:r>
              <a:rPr lang="en-US" dirty="0"/>
              <a:t>Sponsor</a:t>
            </a:r>
            <a:r>
              <a:rPr lang="en-US" baseline="30000" dirty="0"/>
              <a:t>40</a:t>
            </a:r>
          </a:p>
          <a:p>
            <a:pPr lvl="1"/>
            <a:r>
              <a:rPr lang="en-US" dirty="0"/>
              <a:t>Art Therapy</a:t>
            </a:r>
            <a:r>
              <a:rPr lang="en-US" baseline="30000" dirty="0"/>
              <a:t>38</a:t>
            </a:r>
          </a:p>
          <a:p>
            <a:pPr lvl="1"/>
            <a:r>
              <a:rPr lang="en-US" dirty="0"/>
              <a:t>Ongoing Spiritual Life</a:t>
            </a:r>
            <a:r>
              <a:rPr lang="en-US" baseline="30000" dirty="0"/>
              <a:t>40 </a:t>
            </a:r>
          </a:p>
          <a:p>
            <a:pPr lvl="1"/>
            <a:r>
              <a:rPr lang="en-US" dirty="0"/>
              <a:t>Support of Friends</a:t>
            </a:r>
            <a:r>
              <a:rPr lang="en-US" baseline="30000" dirty="0"/>
              <a:t>40</a:t>
            </a:r>
          </a:p>
          <a:p>
            <a:pPr lvl="1"/>
            <a:r>
              <a:rPr lang="en-US" dirty="0"/>
              <a:t>Mindfulness</a:t>
            </a:r>
            <a:r>
              <a:rPr lang="en-US" baseline="30000" dirty="0"/>
              <a:t>41</a:t>
            </a:r>
          </a:p>
          <a:p>
            <a:pPr lvl="1"/>
            <a:r>
              <a:rPr lang="en-US" dirty="0"/>
              <a:t>Pharmacological Treatments</a:t>
            </a:r>
            <a:r>
              <a:rPr lang="en-US" baseline="30000" dirty="0"/>
              <a:t>42</a:t>
            </a:r>
          </a:p>
          <a:p>
            <a:pPr lvl="2"/>
            <a:r>
              <a:rPr lang="en-US" dirty="0"/>
              <a:t>One study showed pharmacological treatments causing other problems</a:t>
            </a:r>
            <a:r>
              <a:rPr lang="en-US" baseline="30000" dirty="0"/>
              <a:t>43</a:t>
            </a:r>
          </a:p>
          <a:p>
            <a:endParaRPr lang="en-US" dirty="0"/>
          </a:p>
        </p:txBody>
      </p:sp>
    </p:spTree>
    <p:extLst>
      <p:ext uri="{BB962C8B-B14F-4D97-AF65-F5344CB8AC3E}">
        <p14:creationId xmlns:p14="http://schemas.microsoft.com/office/powerpoint/2010/main" val="1008144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218A6-C719-42E2-8E0E-E4858218643C}"/>
              </a:ext>
            </a:extLst>
          </p:cNvPr>
          <p:cNvSpPr>
            <a:spLocks noGrp="1"/>
          </p:cNvSpPr>
          <p:nvPr>
            <p:ph type="title"/>
          </p:nvPr>
        </p:nvSpPr>
        <p:spPr/>
        <p:txBody>
          <a:bodyPr/>
          <a:lstStyle/>
          <a:p>
            <a:r>
              <a:rPr lang="en-US" dirty="0"/>
              <a:t>Gaps</a:t>
            </a:r>
          </a:p>
        </p:txBody>
      </p:sp>
      <p:sp>
        <p:nvSpPr>
          <p:cNvPr id="3" name="Content Placeholder 2">
            <a:extLst>
              <a:ext uri="{FF2B5EF4-FFF2-40B4-BE49-F238E27FC236}">
                <a16:creationId xmlns:a16="http://schemas.microsoft.com/office/drawing/2014/main" id="{B11D966F-1133-4E8C-8525-ECBCEC4EC8B8}"/>
              </a:ext>
            </a:extLst>
          </p:cNvPr>
          <p:cNvSpPr>
            <a:spLocks noGrp="1"/>
          </p:cNvSpPr>
          <p:nvPr>
            <p:ph idx="1"/>
          </p:nvPr>
        </p:nvSpPr>
        <p:spPr/>
        <p:txBody>
          <a:bodyPr/>
          <a:lstStyle/>
          <a:p>
            <a:r>
              <a:rPr lang="en-US" dirty="0"/>
              <a:t>Most studies only evaluate men as sex buyers </a:t>
            </a:r>
          </a:p>
          <a:p>
            <a:r>
              <a:rPr lang="en-US" dirty="0"/>
              <a:t>No sex offender assessment tool has been validated for women</a:t>
            </a:r>
            <a:r>
              <a:rPr lang="en-US" baseline="30000" dirty="0"/>
              <a:t>44 </a:t>
            </a:r>
          </a:p>
          <a:p>
            <a:r>
              <a:rPr lang="en-US" dirty="0"/>
              <a:t>Treatments are still in early stages of research with limited empirical support</a:t>
            </a:r>
            <a:r>
              <a:rPr lang="en-US" baseline="30000" dirty="0"/>
              <a:t>43</a:t>
            </a:r>
          </a:p>
          <a:p>
            <a:r>
              <a:rPr lang="en-US" dirty="0"/>
              <a:t>More research is needed to show validate assessments and improve treatments </a:t>
            </a:r>
          </a:p>
          <a:p>
            <a:endParaRPr lang="en-US" dirty="0"/>
          </a:p>
          <a:p>
            <a:endParaRPr lang="en-US" dirty="0"/>
          </a:p>
        </p:txBody>
      </p:sp>
    </p:spTree>
    <p:extLst>
      <p:ext uri="{BB962C8B-B14F-4D97-AF65-F5344CB8AC3E}">
        <p14:creationId xmlns:p14="http://schemas.microsoft.com/office/powerpoint/2010/main" val="3753084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ED3A1-A33B-436B-B724-496802379762}"/>
              </a:ext>
            </a:extLst>
          </p:cNvPr>
          <p:cNvSpPr>
            <a:spLocks noGrp="1"/>
          </p:cNvSpPr>
          <p:nvPr>
            <p:ph type="title"/>
          </p:nvPr>
        </p:nvSpPr>
        <p:spPr/>
        <p:txBody>
          <a:bodyPr/>
          <a:lstStyle/>
          <a:p>
            <a:r>
              <a:rPr lang="en-US" dirty="0"/>
              <a:t>Important but not sure where it fits </a:t>
            </a:r>
          </a:p>
        </p:txBody>
      </p:sp>
      <p:sp>
        <p:nvSpPr>
          <p:cNvPr id="3" name="Content Placeholder 2">
            <a:extLst>
              <a:ext uri="{FF2B5EF4-FFF2-40B4-BE49-F238E27FC236}">
                <a16:creationId xmlns:a16="http://schemas.microsoft.com/office/drawing/2014/main" id="{787835D5-449B-4778-91BD-59AB3C402546}"/>
              </a:ext>
            </a:extLst>
          </p:cNvPr>
          <p:cNvSpPr>
            <a:spLocks noGrp="1"/>
          </p:cNvSpPr>
          <p:nvPr>
            <p:ph idx="1"/>
          </p:nvPr>
        </p:nvSpPr>
        <p:spPr/>
        <p:txBody>
          <a:bodyPr/>
          <a:lstStyle/>
          <a:p>
            <a:r>
              <a:rPr lang="en-US" dirty="0"/>
              <a:t>Sex buyers are often not arrested even in cities that say they are using the End Demand approach</a:t>
            </a:r>
            <a:r>
              <a:rPr lang="en-US" baseline="30000" dirty="0"/>
              <a:t>45</a:t>
            </a:r>
          </a:p>
        </p:txBody>
      </p:sp>
    </p:spTree>
    <p:extLst>
      <p:ext uri="{BB962C8B-B14F-4D97-AF65-F5344CB8AC3E}">
        <p14:creationId xmlns:p14="http://schemas.microsoft.com/office/powerpoint/2010/main" val="911360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E8C1-6642-4907-A6B0-731EC4A486E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7A620D2-8CBB-44B1-80C2-F12AB5CD36E3}"/>
              </a:ext>
            </a:extLst>
          </p:cNvPr>
          <p:cNvSpPr>
            <a:spLocks noGrp="1"/>
          </p:cNvSpPr>
          <p:nvPr>
            <p:ph idx="1"/>
          </p:nvPr>
        </p:nvSpPr>
        <p:spPr/>
        <p:txBody>
          <a:bodyPr>
            <a:normAutofit fontScale="47500" lnSpcReduction="20000"/>
          </a:bodyPr>
          <a:lstStyle/>
          <a:p>
            <a:pPr marL="514350" indent="-514350">
              <a:buAutoNum type="arabicPeriod"/>
            </a:pPr>
            <a:r>
              <a:rPr lang="en-US" dirty="0"/>
              <a:t>Monto, M. A., &amp; Milrod, C. (2014). Ordinary or peculiar men? Comparing the customers of prostitutes with a nationally representative sample of men. </a:t>
            </a:r>
            <a:r>
              <a:rPr lang="en-US" i="1" dirty="0"/>
              <a:t>International journal of offender therapy and comparative criminology</a:t>
            </a:r>
            <a:r>
              <a:rPr lang="en-US" dirty="0"/>
              <a:t>, </a:t>
            </a:r>
            <a:r>
              <a:rPr lang="en-US" i="1" dirty="0"/>
              <a:t>58</a:t>
            </a:r>
            <a:r>
              <a:rPr lang="en-US" dirty="0"/>
              <a:t>(7), 802-820.</a:t>
            </a:r>
          </a:p>
          <a:p>
            <a:pPr marL="514350" indent="-514350">
              <a:buAutoNum type="arabicPeriod"/>
            </a:pPr>
            <a:r>
              <a:rPr lang="en-US" dirty="0"/>
              <a:t>Silver, J. R., Pickett, J. T., Barnes, J. C., Bontrager, S. R., &amp; Roe-Sepowitz, D. E. (2021). Why Men (Don’t) Buy Sex: Purity Moralization and Perceived Harm as Constraints on Prostitution Offending. Sexual Abuse, 10790632211002859.</a:t>
            </a:r>
          </a:p>
          <a:p>
            <a:pPr marL="514350" indent="-514350">
              <a:buAutoNum type="arabicPeriod"/>
            </a:pPr>
            <a:r>
              <a:rPr lang="en-US" dirty="0"/>
              <a:t>Brents, B. G., Yamashita, T., Spivak, A. L., Venger, O., Parreira, C., &amp; Lanti, A. (2020). Are Men Who Pay for Sex Sexist? Masculinity and Client Attitudes Toward Gender Role Equality in Different Prostitution Markets. </a:t>
            </a:r>
            <a:r>
              <a:rPr lang="en-US" i="1" dirty="0"/>
              <a:t>Men and Masculinities</a:t>
            </a:r>
            <a:r>
              <a:rPr lang="en-US" dirty="0"/>
              <a:t>, 1097184X20901561. </a:t>
            </a:r>
          </a:p>
          <a:p>
            <a:pPr marL="514350" indent="-514350">
              <a:buAutoNum type="arabicPeriod"/>
            </a:pPr>
            <a:r>
              <a:rPr lang="en-US" dirty="0"/>
              <a:t>Diamond-Welch, B., &amp; Kosloski, A. E. (2020). Adverse childhood experiences and propensity to participate in the commercialized sex market.</a:t>
            </a:r>
            <a:r>
              <a:rPr lang="en-US" i="1" dirty="0"/>
              <a:t> Child Abuse &amp; Neglect</a:t>
            </a:r>
            <a:r>
              <a:rPr lang="en-US" dirty="0"/>
              <a:t>, </a:t>
            </a:r>
            <a:r>
              <a:rPr lang="en-US" i="1" dirty="0"/>
              <a:t>104</a:t>
            </a:r>
            <a:r>
              <a:rPr lang="en-US" dirty="0"/>
              <a:t>, 104468. </a:t>
            </a:r>
            <a:r>
              <a:rPr lang="en-US" dirty="0">
                <a:hlinkClick r:id="rId2"/>
              </a:rPr>
              <a:t>http://dx.doi.org.ezproxy.liberty.edu/10.1016/j.chiabu.2020.104468</a:t>
            </a:r>
            <a:endParaRPr lang="en-US" dirty="0"/>
          </a:p>
          <a:p>
            <a:pPr marL="514350" indent="-514350">
              <a:buAutoNum type="arabicPeriod"/>
            </a:pPr>
            <a:r>
              <a:rPr lang="en-US" dirty="0"/>
              <a:t>Bounds, D., Delaney, K. R., &amp; Julion, W. (2017). Hunter-Prey Discourse: A Critical Discourse Analysis of the Online Posts of Men Who Buy Sex. </a:t>
            </a:r>
            <a:r>
              <a:rPr lang="en-US" i="1" dirty="0"/>
              <a:t>Journal of the American Psychiatric Nurses Association</a:t>
            </a:r>
            <a:r>
              <a:rPr lang="en-US" dirty="0"/>
              <a:t>, </a:t>
            </a:r>
            <a:r>
              <a:rPr lang="en-US" i="1" dirty="0"/>
              <a:t>23</a:t>
            </a:r>
            <a:r>
              <a:rPr lang="en-US" dirty="0"/>
              <a:t>(4), 258-267. </a:t>
            </a:r>
            <a:r>
              <a:rPr lang="en-US" dirty="0">
                <a:hlinkClick r:id="rId3"/>
              </a:rPr>
              <a:t>http://dx.doi.org.ezproxy.liberty.edu/10.1177/1078390317700264</a:t>
            </a:r>
            <a:endParaRPr lang="en-US" dirty="0"/>
          </a:p>
          <a:p>
            <a:pPr marL="514350" indent="-514350">
              <a:buAutoNum type="arabicPeriod"/>
            </a:pPr>
            <a:r>
              <a:rPr lang="en-US" dirty="0"/>
              <a:t>Rosario Sanchez, R. (2016). The construction of masculinity in the online communities where men talk about their experiences as buyers in the sex trade. </a:t>
            </a:r>
          </a:p>
          <a:p>
            <a:pPr marL="514350" indent="-514350">
              <a:buAutoNum type="arabicPeriod"/>
            </a:pPr>
            <a:r>
              <a:rPr lang="en-US" dirty="0"/>
              <a:t>Farley, M., Macleod, J., Anderson, L., &amp; Golding, J. M. (2011). Attitudes and social characteristics of men who buy sex in Scotland. Psychological Trauma: Theory, Research, Practice, and Policy, </a:t>
            </a:r>
            <a:r>
              <a:rPr lang="en-US" i="1" dirty="0"/>
              <a:t>3</a:t>
            </a:r>
            <a:r>
              <a:rPr lang="en-US" dirty="0"/>
              <a:t>(4), 369. </a:t>
            </a:r>
          </a:p>
          <a:p>
            <a:pPr marL="514350" indent="-514350">
              <a:buAutoNum type="arabicPeriod"/>
            </a:pPr>
            <a:r>
              <a:rPr lang="en-US" dirty="0"/>
              <a:t> </a:t>
            </a:r>
            <a:r>
              <a:rPr lang="en-US" dirty="0" err="1"/>
              <a:t>Karila</a:t>
            </a:r>
            <a:r>
              <a:rPr lang="en-US" dirty="0"/>
              <a:t>, L., </a:t>
            </a:r>
            <a:r>
              <a:rPr lang="en-US" dirty="0" err="1"/>
              <a:t>Wéry</a:t>
            </a:r>
            <a:r>
              <a:rPr lang="en-US" dirty="0"/>
              <a:t>, A., Weinstein, A., </a:t>
            </a:r>
            <a:r>
              <a:rPr lang="en-US" dirty="0" err="1"/>
              <a:t>Cottencin</a:t>
            </a:r>
            <a:r>
              <a:rPr lang="en-US" dirty="0"/>
              <a:t>, O., Petit, A., Reynaud, M., &amp; </a:t>
            </a:r>
            <a:r>
              <a:rPr lang="en-US" dirty="0" err="1"/>
              <a:t>Billieux</a:t>
            </a:r>
            <a:r>
              <a:rPr lang="en-US" dirty="0"/>
              <a:t>, J. (2014). Sexual addiction or hypersexual disorder: different terms for the same problem? A review of the literature. </a:t>
            </a:r>
            <a:r>
              <a:rPr lang="en-US" i="1" dirty="0"/>
              <a:t>Current pharmaceutical design</a:t>
            </a:r>
            <a:r>
              <a:rPr lang="en-US" dirty="0"/>
              <a:t>, </a:t>
            </a:r>
            <a:r>
              <a:rPr lang="en-US" i="1" dirty="0"/>
              <a:t>20</a:t>
            </a:r>
            <a:r>
              <a:rPr lang="en-US" dirty="0"/>
              <a:t>(25), 4012–4020. </a:t>
            </a:r>
            <a:r>
              <a:rPr lang="en-US" dirty="0">
                <a:hlinkClick r:id="rId4"/>
              </a:rPr>
              <a:t>https://doi.org/10.2174/13816128113199990619</a:t>
            </a:r>
            <a:r>
              <a:rPr lang="en-US" dirty="0"/>
              <a:t> </a:t>
            </a:r>
          </a:p>
          <a:p>
            <a:pPr marL="514350" indent="-514350">
              <a:buAutoNum type="arabicPeriod"/>
            </a:pPr>
            <a:r>
              <a:rPr lang="en-US" dirty="0" err="1"/>
              <a:t>Sniewski</a:t>
            </a:r>
            <a:r>
              <a:rPr lang="en-US" dirty="0"/>
              <a:t>, L., </a:t>
            </a:r>
            <a:r>
              <a:rPr lang="en-US" dirty="0" err="1"/>
              <a:t>Farvid</a:t>
            </a:r>
            <a:r>
              <a:rPr lang="en-US" dirty="0"/>
              <a:t>, P., &amp; Carter, P. (2018). The assessment and treatment of adult heterosexual men with self-perceived problematic pornography use: A review. </a:t>
            </a:r>
            <a:r>
              <a:rPr lang="en-US" i="1" dirty="0"/>
              <a:t>Addictive Behaviors, 77</a:t>
            </a:r>
            <a:r>
              <a:rPr lang="en-US" dirty="0"/>
              <a:t>, 217-224.</a:t>
            </a:r>
          </a:p>
          <a:p>
            <a:pPr marL="514350" indent="-514350">
              <a:buAutoNum type="arabicPeriod"/>
            </a:pPr>
            <a:r>
              <a:rPr lang="en-US" dirty="0"/>
              <a:t>Navarro-Cremades, F., Simonelli, C., &amp; Montejo, A. L. (2017). Sexual disorders beyond DSM-5: the unfinished affaire. </a:t>
            </a:r>
            <a:r>
              <a:rPr lang="en-US" i="1" dirty="0"/>
              <a:t>Current opinion in psychiatry, 30</a:t>
            </a:r>
            <a:r>
              <a:rPr lang="en-US" dirty="0"/>
              <a:t>(6), 417–422. https://doi.org/10.1097/YCO.0000000000000367</a:t>
            </a:r>
          </a:p>
        </p:txBody>
      </p:sp>
    </p:spTree>
    <p:extLst>
      <p:ext uri="{BB962C8B-B14F-4D97-AF65-F5344CB8AC3E}">
        <p14:creationId xmlns:p14="http://schemas.microsoft.com/office/powerpoint/2010/main" val="2460130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2F28-FED1-4ED5-AB56-3CEFFF64FF69}"/>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A8E01DB9-ED2C-4D94-A6FE-12AABAFC294A}"/>
              </a:ext>
            </a:extLst>
          </p:cNvPr>
          <p:cNvSpPr>
            <a:spLocks noGrp="1"/>
          </p:cNvSpPr>
          <p:nvPr>
            <p:ph idx="1"/>
          </p:nvPr>
        </p:nvSpPr>
        <p:spPr/>
        <p:txBody>
          <a:bodyPr>
            <a:normAutofit fontScale="92500" lnSpcReduction="10000"/>
          </a:bodyPr>
          <a:lstStyle/>
          <a:p>
            <a:pPr marL="0" indent="0">
              <a:buNone/>
            </a:pPr>
            <a:r>
              <a:rPr lang="en-US" sz="1300" dirty="0"/>
              <a:t>11. Kraus, S. W., Krueger, R. B., </a:t>
            </a:r>
            <a:r>
              <a:rPr lang="en-US" sz="1300" dirty="0" err="1"/>
              <a:t>Briken</a:t>
            </a:r>
            <a:r>
              <a:rPr lang="en-US" sz="1300" dirty="0"/>
              <a:t>, P., First, M. B., Stein, D. J., Kaplan, M. S., </a:t>
            </a:r>
            <a:r>
              <a:rPr lang="en-US" sz="1300" dirty="0" err="1"/>
              <a:t>Voon</a:t>
            </a:r>
            <a:r>
              <a:rPr lang="en-US" sz="1300" dirty="0"/>
              <a:t>, V., Abdo, C., Grant, J. E., Atalla, E., &amp; Reed, G. M. (2018). Compulsive sexual </a:t>
            </a:r>
            <a:r>
              <a:rPr lang="en-US" sz="1300" dirty="0" err="1"/>
              <a:t>behaviour</a:t>
            </a:r>
            <a:r>
              <a:rPr lang="en-US" sz="1300" dirty="0"/>
              <a:t> disorder in the ICD-11. World psychiatry : official journal of the World Psychiatric Association (WPA), 17(1), 109–110. https://doi.org/10.1002/wps.20499</a:t>
            </a:r>
          </a:p>
          <a:p>
            <a:pPr marL="0" indent="0">
              <a:buNone/>
            </a:pPr>
            <a:r>
              <a:rPr lang="en-US" sz="1300" dirty="0"/>
              <a:t>12. de </a:t>
            </a:r>
            <a:r>
              <a:rPr lang="en-US" sz="1300" dirty="0" err="1"/>
              <a:t>Alarcón</a:t>
            </a:r>
            <a:r>
              <a:rPr lang="en-US" sz="1300" dirty="0"/>
              <a:t>, R., de la </a:t>
            </a:r>
            <a:r>
              <a:rPr lang="en-US" sz="1300" dirty="0" err="1"/>
              <a:t>Iglesia</a:t>
            </a:r>
            <a:r>
              <a:rPr lang="en-US" sz="1300" dirty="0"/>
              <a:t>, J. I., Casado, N. M., &amp; Montejo, A. L. (2019). Online Porn Addiction: What We Know and What We Don't-A Systematic Review. Journal of clinical medicine, 8(1), 91. https://doi.org/10.3390/jcm8010091</a:t>
            </a:r>
          </a:p>
          <a:p>
            <a:pPr marL="0" indent="0">
              <a:buNone/>
            </a:pPr>
            <a:r>
              <a:rPr lang="en-US" sz="1300" dirty="0"/>
              <a:t>13. Gola, M., </a:t>
            </a:r>
            <a:r>
              <a:rPr lang="en-US" sz="1300" dirty="0" err="1"/>
              <a:t>Wordecha</a:t>
            </a:r>
            <a:r>
              <a:rPr lang="en-US" sz="1300" dirty="0"/>
              <a:t>, M., </a:t>
            </a:r>
            <a:r>
              <a:rPr lang="en-US" sz="1300" dirty="0" err="1"/>
              <a:t>Sescousse</a:t>
            </a:r>
            <a:r>
              <a:rPr lang="en-US" sz="1300" dirty="0"/>
              <a:t>, G., Lew-</a:t>
            </a:r>
            <a:r>
              <a:rPr lang="en-US" sz="1300" dirty="0" err="1"/>
              <a:t>Starowicz</a:t>
            </a:r>
            <a:r>
              <a:rPr lang="en-US" sz="1300" dirty="0"/>
              <a:t>, M., </a:t>
            </a:r>
            <a:r>
              <a:rPr lang="en-US" sz="1300" dirty="0" err="1"/>
              <a:t>Kossowski</a:t>
            </a:r>
            <a:r>
              <a:rPr lang="en-US" sz="1300" dirty="0"/>
              <a:t>, B., </a:t>
            </a:r>
            <a:r>
              <a:rPr lang="en-US" sz="1300" dirty="0" err="1"/>
              <a:t>Wypych</a:t>
            </a:r>
            <a:r>
              <a:rPr lang="en-US" sz="1300" dirty="0"/>
              <a:t>, M., </a:t>
            </a:r>
            <a:r>
              <a:rPr lang="en-US" sz="1300" dirty="0" err="1"/>
              <a:t>Makeig</a:t>
            </a:r>
            <a:r>
              <a:rPr lang="en-US" sz="1300" dirty="0"/>
              <a:t>, S., Potenza, M. N., &amp; </a:t>
            </a:r>
            <a:r>
              <a:rPr lang="en-US" sz="1300" dirty="0" err="1"/>
              <a:t>Marchewka</a:t>
            </a:r>
            <a:r>
              <a:rPr lang="en-US" sz="1300" dirty="0"/>
              <a:t>, A. (2017). Can Pornography be Addictive? An fMRI Study of Men Seeking Treatment for Problematic Pornography Use. </a:t>
            </a:r>
            <a:r>
              <a:rPr lang="en-US" sz="1300" i="1" dirty="0"/>
              <a:t>Neuropsychopharmacology : official publication of the American College of Neuropsychopharmacology</a:t>
            </a:r>
            <a:r>
              <a:rPr lang="en-US" sz="1300" dirty="0"/>
              <a:t>, </a:t>
            </a:r>
            <a:r>
              <a:rPr lang="en-US" sz="1300" i="1" dirty="0"/>
              <a:t>42</a:t>
            </a:r>
            <a:r>
              <a:rPr lang="en-US" sz="1300" dirty="0"/>
              <a:t>(10), 2021–2031. https://doi.org/10.1038/npp.2017.78 </a:t>
            </a:r>
          </a:p>
          <a:p>
            <a:pPr marL="0" indent="0">
              <a:buNone/>
            </a:pPr>
            <a:r>
              <a:rPr lang="en-US" sz="1300" dirty="0"/>
              <a:t>14. Gola, M., </a:t>
            </a:r>
            <a:r>
              <a:rPr lang="en-US" sz="1300" dirty="0" err="1"/>
              <a:t>Lewczuk</a:t>
            </a:r>
            <a:r>
              <a:rPr lang="en-US" sz="1300" dirty="0"/>
              <a:t>, K., &amp; </a:t>
            </a:r>
            <a:r>
              <a:rPr lang="en-US" sz="1300" dirty="0" err="1"/>
              <a:t>Skorko</a:t>
            </a:r>
            <a:r>
              <a:rPr lang="en-US" sz="1300" dirty="0"/>
              <a:t>, M. (2016). What Matters: Quantity or Quality of Pornography Use? Psychological and Behavioral Factors of Seeking Treatment for Problematic Pornography Use. </a:t>
            </a:r>
            <a:r>
              <a:rPr lang="en-US" sz="1300" i="1" dirty="0"/>
              <a:t>The journal of sexual medicine</a:t>
            </a:r>
            <a:r>
              <a:rPr lang="en-US" sz="1300" dirty="0"/>
              <a:t>, </a:t>
            </a:r>
            <a:r>
              <a:rPr lang="en-US" sz="1300" i="1" dirty="0"/>
              <a:t>13</a:t>
            </a:r>
            <a:r>
              <a:rPr lang="en-US" sz="1300" dirty="0"/>
              <a:t>(5), 815–824. </a:t>
            </a:r>
            <a:r>
              <a:rPr lang="en-US" sz="1300" dirty="0">
                <a:hlinkClick r:id="rId3"/>
              </a:rPr>
              <a:t>https://doi.org/10.1016/j.jsxm.2016.02.169</a:t>
            </a:r>
            <a:endParaRPr lang="en-US" sz="1300" dirty="0"/>
          </a:p>
          <a:p>
            <a:pPr marL="0" indent="0">
              <a:buNone/>
            </a:pPr>
            <a:r>
              <a:rPr lang="en-US" sz="1300" dirty="0"/>
              <a:t>15. Larsen, S. E. (2019). Hypersexual behavior as a symptom of PTSD: Using cognitive processing therapy in a veteran with military sexual trauma-related PTSD. </a:t>
            </a:r>
            <a:r>
              <a:rPr lang="en-US" sz="1300" i="1" dirty="0"/>
              <a:t>Archives of sexual behavior, 48(3</a:t>
            </a:r>
            <a:r>
              <a:rPr lang="en-US" sz="1300" dirty="0"/>
              <a:t>), 987-993.</a:t>
            </a:r>
          </a:p>
          <a:p>
            <a:pPr marL="0" indent="0">
              <a:buNone/>
            </a:pPr>
            <a:r>
              <a:rPr lang="en-US" sz="1300" dirty="0"/>
              <a:t>16. Marshall, E., Miller, H. A., </a:t>
            </a:r>
            <a:r>
              <a:rPr lang="en-US" sz="1300" dirty="0" err="1"/>
              <a:t>Cortoni</a:t>
            </a:r>
            <a:r>
              <a:rPr lang="en-US" sz="1300" dirty="0"/>
              <a:t>, F., &amp; </a:t>
            </a:r>
            <a:r>
              <a:rPr lang="en-US" sz="1300" dirty="0" err="1"/>
              <a:t>Helmus</a:t>
            </a:r>
            <a:r>
              <a:rPr lang="en-US" sz="1300" dirty="0"/>
              <a:t>, L. M. (2020). The Static-99R Is Not Valid For Women: Predictive Validity in 739 Females Who Have Sexually Offended. </a:t>
            </a:r>
            <a:r>
              <a:rPr lang="en-US" sz="1300" i="1" dirty="0"/>
              <a:t>Sexual Abuse : A Journal of Research and Treatment.</a:t>
            </a:r>
          </a:p>
          <a:p>
            <a:pPr marL="0" indent="0">
              <a:buNone/>
            </a:pPr>
            <a:r>
              <a:rPr lang="en-US" sz="1300" dirty="0"/>
              <a:t>17. Kelley, S. M., </a:t>
            </a:r>
            <a:r>
              <a:rPr lang="en-US" sz="1300" dirty="0" err="1"/>
              <a:t>Ambroziak</a:t>
            </a:r>
            <a:r>
              <a:rPr lang="en-US" sz="1300" dirty="0"/>
              <a:t>, G., Thornton, D., &amp; </a:t>
            </a:r>
            <a:r>
              <a:rPr lang="en-US" sz="1300" dirty="0" err="1"/>
              <a:t>Barahal</a:t>
            </a:r>
            <a:r>
              <a:rPr lang="en-US" sz="1300" dirty="0"/>
              <a:t>, R. M. (2020). How Do Professionals Assess Sexual Recidivism Risk? An Updated Survey of Practices. </a:t>
            </a:r>
            <a:r>
              <a:rPr lang="en-US" sz="1300" i="1" dirty="0"/>
              <a:t>Sexual Abuse : A Journal of Research and Treatment</a:t>
            </a:r>
            <a:r>
              <a:rPr lang="en-US" sz="1300" dirty="0"/>
              <a:t>, </a:t>
            </a:r>
            <a:r>
              <a:rPr lang="en-US" sz="1300" i="1" dirty="0"/>
              <a:t>32</a:t>
            </a:r>
            <a:r>
              <a:rPr lang="en-US" sz="1300" dirty="0"/>
              <a:t>(1), 3-29. </a:t>
            </a:r>
            <a:r>
              <a:rPr lang="en-US" sz="1300" dirty="0">
                <a:hlinkClick r:id="rId4"/>
              </a:rPr>
              <a:t>http://dx.doi.org.ezproxy.liberty.edu/10.1177/1079063218800474</a:t>
            </a:r>
            <a:endParaRPr lang="en-US" sz="1300" dirty="0"/>
          </a:p>
          <a:p>
            <a:pPr marL="0" indent="0">
              <a:buNone/>
            </a:pPr>
            <a:r>
              <a:rPr lang="en-US" sz="1300" dirty="0"/>
              <a:t>18. </a:t>
            </a:r>
            <a:r>
              <a:rPr lang="en-US" sz="1300" dirty="0" err="1"/>
              <a:t>Helmus</a:t>
            </a:r>
            <a:r>
              <a:rPr lang="en-US" sz="1300" dirty="0"/>
              <a:t>, L. M. (2018). Sex offender risk assessment: Where are we and where are we going? </a:t>
            </a:r>
            <a:r>
              <a:rPr lang="en-US" sz="1300" i="1" dirty="0"/>
              <a:t>Current Psychiatry Reports</a:t>
            </a:r>
            <a:r>
              <a:rPr lang="en-US" sz="1300" dirty="0"/>
              <a:t>, </a:t>
            </a:r>
            <a:r>
              <a:rPr lang="en-US" sz="1300" i="1" dirty="0"/>
              <a:t>20</a:t>
            </a:r>
            <a:r>
              <a:rPr lang="en-US" sz="1300" dirty="0"/>
              <a:t>(6), 1-9. </a:t>
            </a:r>
            <a:r>
              <a:rPr lang="en-US" sz="1300" dirty="0">
                <a:hlinkClick r:id="rId5"/>
              </a:rPr>
              <a:t>https://doi.org/10.1007/s11920-018-0909-8</a:t>
            </a:r>
            <a:r>
              <a:rPr lang="en-US" sz="1300" dirty="0"/>
              <a:t> </a:t>
            </a:r>
          </a:p>
          <a:p>
            <a:pPr marL="0" indent="0">
              <a:buNone/>
            </a:pPr>
            <a:r>
              <a:rPr lang="en-US" sz="1300" dirty="0"/>
              <a:t>19. Jung, S. (2018). Sexual Violence Risk Prediction in a Police Context. </a:t>
            </a:r>
            <a:r>
              <a:rPr lang="en-US" sz="1300" i="1" dirty="0"/>
              <a:t>Sexual Abuse : A Journal of Research and Treatment, 30</a:t>
            </a:r>
            <a:r>
              <a:rPr lang="en-US" sz="1300" dirty="0"/>
              <a:t>(5), 576-592. </a:t>
            </a:r>
            <a:r>
              <a:rPr lang="en-US" sz="1300" dirty="0">
                <a:hlinkClick r:id="rId6"/>
              </a:rPr>
              <a:t>http://dx.doi.org.ezproxy.liberty.edu/10.1177/1079063216681563</a:t>
            </a:r>
            <a:endParaRPr lang="en-US" sz="1300" dirty="0"/>
          </a:p>
          <a:p>
            <a:pPr marL="0" indent="0">
              <a:buNone/>
            </a:pPr>
            <a:r>
              <a:rPr lang="en-US" sz="1300" dirty="0"/>
              <a:t>20. Reeves, S. G., </a:t>
            </a:r>
            <a:r>
              <a:rPr lang="en-US" sz="1300" dirty="0" err="1"/>
              <a:t>Ogloff</a:t>
            </a:r>
            <a:r>
              <a:rPr lang="en-US" sz="1300" dirty="0"/>
              <a:t>, J. R. P., &amp; Simmons, M. (2018). The Predictive Validity of the Static-99, Static-99R, and Static-2002/R: Which One to Use? </a:t>
            </a:r>
            <a:r>
              <a:rPr lang="en-US" sz="1300" i="1" dirty="0"/>
              <a:t>Sexual Abuse : A Journal of Research and Treatment</a:t>
            </a:r>
            <a:r>
              <a:rPr lang="en-US" sz="1300" dirty="0"/>
              <a:t>, </a:t>
            </a:r>
            <a:r>
              <a:rPr lang="en-US" sz="1300" i="1" dirty="0"/>
              <a:t>30</a:t>
            </a:r>
            <a:r>
              <a:rPr lang="en-US" sz="1300" dirty="0"/>
              <a:t>(8), 887-907. </a:t>
            </a:r>
          </a:p>
          <a:p>
            <a:pPr marL="0" indent="0">
              <a:buNone/>
            </a:pPr>
            <a:endParaRPr lang="en-US" sz="1300" dirty="0"/>
          </a:p>
        </p:txBody>
      </p:sp>
    </p:spTree>
    <p:extLst>
      <p:ext uri="{BB962C8B-B14F-4D97-AF65-F5344CB8AC3E}">
        <p14:creationId xmlns:p14="http://schemas.microsoft.com/office/powerpoint/2010/main" val="2539820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2F28-FED1-4ED5-AB56-3CEFFF64FF69}"/>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A8E01DB9-ED2C-4D94-A6FE-12AABAFC294A}"/>
              </a:ext>
            </a:extLst>
          </p:cNvPr>
          <p:cNvSpPr>
            <a:spLocks noGrp="1"/>
          </p:cNvSpPr>
          <p:nvPr>
            <p:ph idx="1"/>
          </p:nvPr>
        </p:nvSpPr>
        <p:spPr>
          <a:xfrm>
            <a:off x="838200" y="1845721"/>
            <a:ext cx="10515600" cy="4351338"/>
          </a:xfrm>
        </p:spPr>
        <p:txBody>
          <a:bodyPr>
            <a:normAutofit fontScale="92500" lnSpcReduction="10000"/>
          </a:bodyPr>
          <a:lstStyle/>
          <a:p>
            <a:pPr marL="0" indent="0">
              <a:buNone/>
            </a:pPr>
            <a:r>
              <a:rPr lang="en-US" sz="1300" dirty="0"/>
              <a:t>21. </a:t>
            </a:r>
            <a:r>
              <a:rPr lang="en-US" sz="1300" dirty="0" err="1"/>
              <a:t>Mogavero</a:t>
            </a:r>
            <a:r>
              <a:rPr lang="en-US" sz="1300" dirty="0"/>
              <a:t>, M. C., &amp; Hsu, K. (2018). Sex Offender Mobility: An Application of Crime Pattern Theory Among Child Sex Offenders. Sexual Abuse : A Journal of Research and Treatment, 30(8), 908-931. http://dx.doi.org.ezproxy.liberty.edu/10.1177/1079063217712219</a:t>
            </a:r>
          </a:p>
          <a:p>
            <a:pPr marL="0" indent="0">
              <a:buNone/>
            </a:pPr>
            <a:r>
              <a:rPr lang="en-US" sz="1300" dirty="0"/>
              <a:t>22. </a:t>
            </a:r>
            <a:r>
              <a:rPr lang="en-US" sz="1300" dirty="0" err="1"/>
              <a:t>Olver</a:t>
            </a:r>
            <a:r>
              <a:rPr lang="en-US" sz="1300" dirty="0"/>
              <a:t>, M. E., &amp; Stockdale, K. C. (2020). Evaluating change in men who have sexually offended: Linkages to risk assessment and management. Current psychiatry reports, 22(5), 1-1</a:t>
            </a:r>
          </a:p>
          <a:p>
            <a:pPr marL="0" indent="0">
              <a:buNone/>
            </a:pPr>
            <a:r>
              <a:rPr lang="en-US" sz="1300" dirty="0"/>
              <a:t>23. </a:t>
            </a:r>
            <a:r>
              <a:rPr lang="en-US" sz="1300" dirty="0" err="1"/>
              <a:t>Olver</a:t>
            </a:r>
            <a:r>
              <a:rPr lang="en-US" sz="1300" dirty="0"/>
              <a:t>, M. E., &amp; Wong, S. C. P. (2011). A comparison of static and dynamic assessment of sexual offender risk and need in a treatment context. Criminal Justice and Behavior, 38(2), 113-126. https://doi.org/10.1177/0093854810389534 </a:t>
            </a:r>
          </a:p>
          <a:p>
            <a:pPr marL="0" indent="0">
              <a:buNone/>
            </a:pPr>
            <a:r>
              <a:rPr lang="en-US" sz="1300" dirty="0"/>
              <a:t>24. Eke, A. W., </a:t>
            </a:r>
            <a:r>
              <a:rPr lang="en-US" sz="1300" dirty="0" err="1"/>
              <a:t>Helmus</a:t>
            </a:r>
            <a:r>
              <a:rPr lang="en-US" sz="1300" dirty="0"/>
              <a:t>, L. M., &amp; </a:t>
            </a:r>
            <a:r>
              <a:rPr lang="en-US" sz="1300" dirty="0" err="1"/>
              <a:t>Seto</a:t>
            </a:r>
            <a:r>
              <a:rPr lang="en-US" sz="1300" dirty="0"/>
              <a:t>, M. C. (2019). A Validation Study of the Child Pornography Offender Risk Tool (CPORT). </a:t>
            </a:r>
            <a:r>
              <a:rPr lang="en-US" sz="1300" i="1" dirty="0"/>
              <a:t>Sexual Abuse : A Journal of Research and Treatment</a:t>
            </a:r>
            <a:r>
              <a:rPr lang="en-US" sz="1300" dirty="0"/>
              <a:t>, </a:t>
            </a:r>
            <a:r>
              <a:rPr lang="en-US" sz="1300" i="1" dirty="0"/>
              <a:t>31</a:t>
            </a:r>
            <a:r>
              <a:rPr lang="en-US" sz="1300" dirty="0"/>
              <a:t>(4), 456-476. http://dx.doi.org.ezproxy.liberty.edu/10.1177/1079063218762434 </a:t>
            </a:r>
          </a:p>
          <a:p>
            <a:pPr marL="0" indent="0">
              <a:buNone/>
            </a:pPr>
            <a:r>
              <a:rPr lang="en-US" sz="1300" dirty="0"/>
              <a:t>25. Gottfried, E. D., Shier, E. K., &amp; </a:t>
            </a:r>
            <a:r>
              <a:rPr lang="en-US" sz="1300" dirty="0" err="1"/>
              <a:t>Mulay</a:t>
            </a:r>
            <a:r>
              <a:rPr lang="en-US" sz="1300" dirty="0"/>
              <a:t>, A. L. (2020). Child Pornography and Online Sexual Solicitation. </a:t>
            </a:r>
            <a:r>
              <a:rPr lang="en-US" sz="1300" i="1" dirty="0"/>
              <a:t>Current Psychiatry Reports</a:t>
            </a:r>
            <a:r>
              <a:rPr lang="en-US" sz="1300" dirty="0"/>
              <a:t>, </a:t>
            </a:r>
            <a:r>
              <a:rPr lang="en-US" sz="1300" i="1" dirty="0"/>
              <a:t>22</a:t>
            </a:r>
            <a:r>
              <a:rPr lang="en-US" sz="1300" dirty="0"/>
              <a:t>(3), 10. http://dx.doi.org.ezproxy.liberty.edu/10.1007/s11920-020-1132-y </a:t>
            </a:r>
          </a:p>
          <a:p>
            <a:pPr marL="0" indent="0">
              <a:buNone/>
            </a:pPr>
            <a:r>
              <a:rPr lang="en-US" sz="1300" dirty="0"/>
              <a:t>26. Womack, S. D., Hook, J. N., Ramos, M., Davis, D. E., &amp; Penberthy, J. K. (2013). Measuring hypersexual behavior. </a:t>
            </a:r>
            <a:r>
              <a:rPr lang="en-US" sz="1300" i="1" dirty="0"/>
              <a:t>Sexual Addiction &amp; Compulsivity</a:t>
            </a:r>
            <a:r>
              <a:rPr lang="en-US" sz="1300" dirty="0"/>
              <a:t>, </a:t>
            </a:r>
            <a:r>
              <a:rPr lang="en-US" sz="1300" i="1" dirty="0"/>
              <a:t>20</a:t>
            </a:r>
            <a:r>
              <a:rPr lang="en-US" sz="1300" dirty="0"/>
              <a:t>(1-2), 65-78.</a:t>
            </a:r>
          </a:p>
          <a:p>
            <a:pPr marL="0" indent="0">
              <a:buNone/>
            </a:pPr>
            <a:r>
              <a:rPr lang="en-US" sz="1300" dirty="0"/>
              <a:t>27. </a:t>
            </a:r>
            <a:r>
              <a:rPr lang="en-US" sz="1300" dirty="0" err="1"/>
              <a:t>Bőthe</a:t>
            </a:r>
            <a:r>
              <a:rPr lang="en-US" sz="1300" dirty="0"/>
              <a:t>, B., </a:t>
            </a:r>
            <a:r>
              <a:rPr lang="en-US" sz="1300" dirty="0" err="1"/>
              <a:t>Tóth-Király</a:t>
            </a:r>
            <a:r>
              <a:rPr lang="en-US" sz="1300" dirty="0"/>
              <a:t>, I., </a:t>
            </a:r>
            <a:r>
              <a:rPr lang="en-US" sz="1300" dirty="0" err="1"/>
              <a:t>Zsila</a:t>
            </a:r>
            <a:r>
              <a:rPr lang="en-US" sz="1300" dirty="0"/>
              <a:t>, Á., Griffiths, M. D., </a:t>
            </a:r>
            <a:r>
              <a:rPr lang="en-US" sz="1300" dirty="0" err="1"/>
              <a:t>Demetrovics</a:t>
            </a:r>
            <a:r>
              <a:rPr lang="en-US" sz="1300" dirty="0"/>
              <a:t>, Z., &amp; </a:t>
            </a:r>
            <a:r>
              <a:rPr lang="en-US" sz="1300" dirty="0" err="1"/>
              <a:t>Orosz</a:t>
            </a:r>
            <a:r>
              <a:rPr lang="en-US" sz="1300" dirty="0"/>
              <a:t>, G. (2018). The development of the problematic pornography consumption scale (PPCS). </a:t>
            </a:r>
            <a:r>
              <a:rPr lang="en-US" sz="1300" i="1" dirty="0"/>
              <a:t>The Journal of Sex Research</a:t>
            </a:r>
            <a:r>
              <a:rPr lang="en-US" sz="1300" dirty="0"/>
              <a:t>, </a:t>
            </a:r>
            <a:r>
              <a:rPr lang="en-US" sz="1300" i="1" dirty="0"/>
              <a:t>55</a:t>
            </a:r>
            <a:r>
              <a:rPr lang="en-US" sz="1300" dirty="0"/>
              <a:t>(3), 395-406. </a:t>
            </a:r>
          </a:p>
          <a:p>
            <a:pPr marL="0" indent="0">
              <a:buNone/>
            </a:pPr>
            <a:r>
              <a:rPr lang="en-US" sz="1300" dirty="0"/>
              <a:t>28. Montgomery-Graham S. (2017). Conceptualization and Assessment of Hypersexual Disorder: A Systematic Review of the Literature. </a:t>
            </a:r>
            <a:r>
              <a:rPr lang="en-US" sz="1300" i="1" dirty="0"/>
              <a:t>Sexual medicine reviews</a:t>
            </a:r>
            <a:r>
              <a:rPr lang="en-US" sz="1300" dirty="0"/>
              <a:t>, </a:t>
            </a:r>
            <a:r>
              <a:rPr lang="en-US" sz="1300" i="1" dirty="0"/>
              <a:t>5</a:t>
            </a:r>
            <a:r>
              <a:rPr lang="en-US" sz="1300" dirty="0"/>
              <a:t>(2), 146–162. </a:t>
            </a:r>
            <a:r>
              <a:rPr lang="en-US" sz="1300" dirty="0">
                <a:hlinkClick r:id="rId3"/>
              </a:rPr>
              <a:t>https://doi.org/10.1016/j.sxmr.2016.11.001</a:t>
            </a:r>
            <a:r>
              <a:rPr lang="en-US" sz="1300" dirty="0"/>
              <a:t> </a:t>
            </a:r>
          </a:p>
          <a:p>
            <a:pPr marL="0" indent="0">
              <a:buNone/>
            </a:pPr>
            <a:r>
              <a:rPr lang="en-US" sz="1300" dirty="0"/>
              <a:t>29. Parsons, J. T., </a:t>
            </a:r>
            <a:r>
              <a:rPr lang="en-US" sz="1300" dirty="0" err="1"/>
              <a:t>Rendina</a:t>
            </a:r>
            <a:r>
              <a:rPr lang="en-US" sz="1300" dirty="0"/>
              <a:t>, H. J., </a:t>
            </a:r>
            <a:r>
              <a:rPr lang="en-US" sz="1300" dirty="0" err="1"/>
              <a:t>Grov</a:t>
            </a:r>
            <a:r>
              <a:rPr lang="en-US" sz="1300" dirty="0"/>
              <a:t>, C., Moody, R. L., </a:t>
            </a:r>
            <a:r>
              <a:rPr lang="en-US" sz="1300" dirty="0" err="1"/>
              <a:t>Ventuneac</a:t>
            </a:r>
            <a:r>
              <a:rPr lang="en-US" sz="1300" dirty="0"/>
              <a:t>, A., &amp; </a:t>
            </a:r>
            <a:r>
              <a:rPr lang="en-US" sz="1300" dirty="0" err="1"/>
              <a:t>Mustanski</a:t>
            </a:r>
            <a:r>
              <a:rPr lang="en-US" sz="1300" dirty="0"/>
              <a:t>, B. (2019). The Hypersexual Disorder Screening Inventory. </a:t>
            </a:r>
            <a:r>
              <a:rPr lang="en-US" sz="1300" i="1" dirty="0"/>
              <a:t>Handbook of Sexuality-Related Measures, 262</a:t>
            </a:r>
            <a:r>
              <a:rPr lang="en-US" sz="1300" dirty="0"/>
              <a:t>. </a:t>
            </a:r>
          </a:p>
          <a:p>
            <a:pPr marL="0" indent="0">
              <a:buNone/>
            </a:pPr>
            <a:r>
              <a:rPr lang="en-US" sz="1300" dirty="0"/>
              <a:t>30. </a:t>
            </a:r>
            <a:r>
              <a:rPr lang="en-US" sz="1300" dirty="0" err="1"/>
              <a:t>Koós</a:t>
            </a:r>
            <a:r>
              <a:rPr lang="en-US" sz="1300" dirty="0"/>
              <a:t>, M., </a:t>
            </a:r>
            <a:r>
              <a:rPr lang="en-US" sz="1300" dirty="0" err="1"/>
              <a:t>Bőthe</a:t>
            </a:r>
            <a:r>
              <a:rPr lang="en-US" sz="1300" dirty="0"/>
              <a:t>, B., </a:t>
            </a:r>
            <a:r>
              <a:rPr lang="en-US" sz="1300" dirty="0" err="1"/>
              <a:t>Orosz</a:t>
            </a:r>
            <a:r>
              <a:rPr lang="en-US" sz="1300" dirty="0"/>
              <a:t>, G., Potenza, M. N., Reid, R. C., &amp; </a:t>
            </a:r>
            <a:r>
              <a:rPr lang="en-US" sz="1300" dirty="0" err="1"/>
              <a:t>Demetrovics</a:t>
            </a:r>
            <a:r>
              <a:rPr lang="en-US" sz="1300" dirty="0"/>
              <a:t>, Z. (2021). The negative consequences of hypersexuality: Revisiting the factor structure of the Hypersexual Behavior Consequences Scale and its correlates in a large, non-clinical sample. </a:t>
            </a:r>
            <a:r>
              <a:rPr lang="en-US" sz="1300" i="1" dirty="0"/>
              <a:t>Addictive Behaviors Reports</a:t>
            </a:r>
            <a:r>
              <a:rPr lang="en-US" sz="1300" dirty="0"/>
              <a:t>, </a:t>
            </a:r>
            <a:r>
              <a:rPr lang="en-US" sz="1300" i="1" dirty="0"/>
              <a:t>13</a:t>
            </a:r>
            <a:r>
              <a:rPr lang="en-US" sz="1300" dirty="0"/>
              <a:t>, 100321.</a:t>
            </a:r>
          </a:p>
        </p:txBody>
      </p:sp>
    </p:spTree>
    <p:extLst>
      <p:ext uri="{BB962C8B-B14F-4D97-AF65-F5344CB8AC3E}">
        <p14:creationId xmlns:p14="http://schemas.microsoft.com/office/powerpoint/2010/main" val="2249325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2F28-FED1-4ED5-AB56-3CEFFF64FF69}"/>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A8E01DB9-ED2C-4D94-A6FE-12AABAFC294A}"/>
              </a:ext>
            </a:extLst>
          </p:cNvPr>
          <p:cNvSpPr>
            <a:spLocks noGrp="1"/>
          </p:cNvSpPr>
          <p:nvPr>
            <p:ph idx="1"/>
          </p:nvPr>
        </p:nvSpPr>
        <p:spPr/>
        <p:txBody>
          <a:bodyPr>
            <a:normAutofit fontScale="92500" lnSpcReduction="10000"/>
          </a:bodyPr>
          <a:lstStyle/>
          <a:p>
            <a:pPr marL="0" indent="0">
              <a:buNone/>
            </a:pPr>
            <a:r>
              <a:rPr lang="en-US" sz="1300" dirty="0"/>
              <a:t>31. Kraus, S. W., Potenza, M. N., Martino, S., &amp; Grant, J. E. (2015). Examining the psychometric properties of the Yale–Brown Obsessive–Compulsive Scale in a sample of compulsive pornography users. </a:t>
            </a:r>
            <a:r>
              <a:rPr lang="en-US" sz="1300" i="1" dirty="0"/>
              <a:t>Comprehensive psychiatry</a:t>
            </a:r>
            <a:r>
              <a:rPr lang="en-US" sz="1300" dirty="0"/>
              <a:t>, </a:t>
            </a:r>
            <a:r>
              <a:rPr lang="en-US" sz="1300" i="1" dirty="0"/>
              <a:t>59</a:t>
            </a:r>
            <a:r>
              <a:rPr lang="en-US" sz="1300" dirty="0"/>
              <a:t>, 117-122.</a:t>
            </a:r>
          </a:p>
          <a:p>
            <a:pPr marL="0" indent="0">
              <a:buNone/>
            </a:pPr>
            <a:r>
              <a:rPr lang="en-US" sz="1300" dirty="0"/>
              <a:t>32. Day, A., Ross, S., Casey, S., </a:t>
            </a:r>
            <a:r>
              <a:rPr lang="en-US" sz="1300" dirty="0" err="1"/>
              <a:t>Vess</a:t>
            </a:r>
            <a:r>
              <a:rPr lang="en-US" sz="1300" dirty="0"/>
              <a:t>, J., Johns, D., &amp; Hobbs, G. (2019). The intensity and timing of sex offender treatment. </a:t>
            </a:r>
            <a:r>
              <a:rPr lang="en-US" sz="1300" i="1" dirty="0"/>
              <a:t>Sexual Abuse, 31</a:t>
            </a:r>
            <a:r>
              <a:rPr lang="en-US" sz="1300" dirty="0"/>
              <a:t>(4), 397-409. </a:t>
            </a:r>
          </a:p>
          <a:p>
            <a:pPr marL="0" indent="0">
              <a:buNone/>
            </a:pPr>
            <a:r>
              <a:rPr lang="en-US" sz="1300" dirty="0"/>
              <a:t>33. Hsieh, M., Hamilton, Z., &amp; </a:t>
            </a:r>
            <a:r>
              <a:rPr lang="en-US" sz="1300" dirty="0" err="1"/>
              <a:t>Zgoba</a:t>
            </a:r>
            <a:r>
              <a:rPr lang="en-US" sz="1300" dirty="0"/>
              <a:t>, K. M. (2018). Prison Experience and Reoffending: Exploring the Relationship Between Prison Terms, Institutional Treatment, Infractions, and Recidivism for Sex Offenders. </a:t>
            </a:r>
            <a:r>
              <a:rPr lang="en-US" sz="1300" i="1" dirty="0"/>
              <a:t>Sexual Abuse : A Journal of Research and Treatment</a:t>
            </a:r>
            <a:r>
              <a:rPr lang="en-US" sz="1300" dirty="0"/>
              <a:t>, </a:t>
            </a:r>
            <a:r>
              <a:rPr lang="en-US" sz="1300" i="1" dirty="0"/>
              <a:t>30</a:t>
            </a:r>
            <a:r>
              <a:rPr lang="en-US" sz="1300" dirty="0"/>
              <a:t>(5), 556-575. http://dx.doi.org.ezproxy.liberty.edu/10.1177/1079063216681562 </a:t>
            </a:r>
          </a:p>
          <a:p>
            <a:pPr marL="0" indent="0">
              <a:buNone/>
            </a:pPr>
            <a:r>
              <a:rPr lang="en-US" sz="1300" dirty="0"/>
              <a:t>34. Lovell, R., &amp; Jordan, A. (2012). Do John Schools Really Decrease Recidivism?. A methodological critique of an </a:t>
            </a:r>
            <a:r>
              <a:rPr lang="en-US" sz="1300" dirty="0" err="1"/>
              <a:t>evalua-tion</a:t>
            </a:r>
            <a:r>
              <a:rPr lang="en-US" sz="1300" dirty="0"/>
              <a:t> of the San Francisco First Offender Prostitution Program', July [online]. URL http://condor. </a:t>
            </a:r>
            <a:r>
              <a:rPr lang="en-US" sz="1300" dirty="0" err="1"/>
              <a:t>depaul</a:t>
            </a:r>
            <a:r>
              <a:rPr lang="en-US" sz="1300" dirty="0"/>
              <a:t>. </a:t>
            </a:r>
            <a:r>
              <a:rPr lang="en-US" sz="1300" dirty="0" err="1"/>
              <a:t>edu</a:t>
            </a:r>
            <a:r>
              <a:rPr lang="en-US" sz="1300" dirty="0"/>
              <a:t>/</a:t>
            </a:r>
            <a:r>
              <a:rPr lang="en-US" sz="1300" dirty="0" err="1"/>
              <a:t>ssrc</a:t>
            </a:r>
            <a:r>
              <a:rPr lang="en-US" sz="1300" dirty="0"/>
              <a:t>/documents/</a:t>
            </a:r>
            <a:r>
              <a:rPr lang="en-US" sz="1300" dirty="0" err="1"/>
              <a:t>JohnSchoolsAndRecidivism</a:t>
            </a:r>
            <a:r>
              <a:rPr lang="en-US" sz="1300" dirty="0"/>
              <a:t>. pdf [accessed 20 January 2021}. </a:t>
            </a:r>
          </a:p>
          <a:p>
            <a:pPr marL="0" indent="0">
              <a:buNone/>
            </a:pPr>
            <a:r>
              <a:rPr lang="en-US" sz="1300" dirty="0"/>
              <a:t>35. Faust, E., </a:t>
            </a:r>
            <a:r>
              <a:rPr lang="en-US" sz="1300" dirty="0" err="1"/>
              <a:t>Bickart</a:t>
            </a:r>
            <a:r>
              <a:rPr lang="en-US" sz="1300" dirty="0"/>
              <a:t>, W., Renaud, C., &amp; Camp, S. (2015). Child Pornography Possessors and Child Contact Sex Offenders: A Multilevel Comparison of Demographic Characteristics and Rates of Recidivism. </a:t>
            </a:r>
            <a:r>
              <a:rPr lang="en-US" sz="1300" i="1" dirty="0"/>
              <a:t>Sexual Abuse : A Journal of Research and Treatment</a:t>
            </a:r>
            <a:r>
              <a:rPr lang="en-US" sz="1300" dirty="0"/>
              <a:t>, </a:t>
            </a:r>
            <a:r>
              <a:rPr lang="en-US" sz="1300" i="1" dirty="0"/>
              <a:t>27</a:t>
            </a:r>
            <a:r>
              <a:rPr lang="en-US" sz="1300" dirty="0"/>
              <a:t>(5), 460-478. http://dx.doi.org.ezproxy.liberty.edu/10.1177/1079063214521469 </a:t>
            </a:r>
          </a:p>
          <a:p>
            <a:pPr marL="0" indent="0">
              <a:buNone/>
            </a:pPr>
            <a:r>
              <a:rPr lang="en-US" sz="1300" dirty="0"/>
              <a:t>36. Harkins, L., Flak, V. E., Beech, A. R., &amp; Woodhams, J. (2012). Evaluation of a community-based sex offender treatment program using a good lives model approach. </a:t>
            </a:r>
            <a:r>
              <a:rPr lang="en-US" sz="1300" i="1" dirty="0"/>
              <a:t>Sexual Abuse : A Journal of Research and Treatment</a:t>
            </a:r>
            <a:r>
              <a:rPr lang="en-US" sz="1300" dirty="0"/>
              <a:t>, </a:t>
            </a:r>
            <a:r>
              <a:rPr lang="en-US" sz="1300" i="1" dirty="0"/>
              <a:t>24</a:t>
            </a:r>
            <a:r>
              <a:rPr lang="en-US" sz="1300" dirty="0"/>
              <a:t>(6), 519-543. </a:t>
            </a:r>
            <a:r>
              <a:rPr lang="en-US" sz="1300" dirty="0">
                <a:hlinkClick r:id="rId3"/>
              </a:rPr>
              <a:t>http://dx.doi.org.ezproxy.liberty.edu/10.1177/1079063211429469</a:t>
            </a:r>
            <a:endParaRPr lang="en-US" sz="1300" dirty="0"/>
          </a:p>
          <a:p>
            <a:pPr marL="0" indent="0">
              <a:buNone/>
            </a:pPr>
            <a:r>
              <a:rPr lang="en-US" sz="1300" dirty="0"/>
              <a:t>37. </a:t>
            </a:r>
            <a:r>
              <a:rPr lang="en-US" sz="1300" dirty="0" err="1"/>
              <a:t>Lewczuk</a:t>
            </a:r>
            <a:r>
              <a:rPr lang="en-US" sz="1300" dirty="0"/>
              <a:t>, K., </a:t>
            </a:r>
            <a:r>
              <a:rPr lang="en-US" sz="1300" dirty="0" err="1"/>
              <a:t>Szmyd</a:t>
            </a:r>
            <a:r>
              <a:rPr lang="en-US" sz="1300" dirty="0"/>
              <a:t>, J., </a:t>
            </a:r>
            <a:r>
              <a:rPr lang="en-US" sz="1300" dirty="0" err="1"/>
              <a:t>Skorko</a:t>
            </a:r>
            <a:r>
              <a:rPr lang="en-US" sz="1300" dirty="0"/>
              <a:t>, M., &amp; Gola, M. (2017). Treatment seeking for problematic pornography use among women. </a:t>
            </a:r>
            <a:r>
              <a:rPr lang="en-US" sz="1300" i="1" dirty="0"/>
              <a:t>Journal of Behavioral Addictions, </a:t>
            </a:r>
            <a:r>
              <a:rPr lang="en-US" sz="1300" dirty="0"/>
              <a:t>6(4), 445-456. </a:t>
            </a:r>
          </a:p>
          <a:p>
            <a:pPr marL="0" indent="0">
              <a:buNone/>
            </a:pPr>
            <a:r>
              <a:rPr lang="en-US" sz="1300" dirty="0"/>
              <a:t>38. Wilson, M., &amp; Fischer, B. (2018). Drawing out the shame: A comparative study on the effectiveness of art therapy with hypersexual adults. </a:t>
            </a:r>
            <a:r>
              <a:rPr lang="en-US" sz="1300" i="1" dirty="0"/>
              <a:t>The Arts in Psychotherapy</a:t>
            </a:r>
            <a:r>
              <a:rPr lang="en-US" sz="1300" dirty="0"/>
              <a:t>, </a:t>
            </a:r>
            <a:r>
              <a:rPr lang="en-US" sz="1300" i="1" dirty="0"/>
              <a:t>60</a:t>
            </a:r>
            <a:r>
              <a:rPr lang="en-US" sz="1300" dirty="0"/>
              <a:t>, 19-25.</a:t>
            </a:r>
          </a:p>
          <a:p>
            <a:pPr marL="0" indent="0">
              <a:buNone/>
            </a:pPr>
            <a:r>
              <a:rPr lang="en-US" sz="1300" dirty="0"/>
              <a:t>39. Hallberg, J., </a:t>
            </a:r>
            <a:r>
              <a:rPr lang="en-US" sz="1300" dirty="0" err="1"/>
              <a:t>Kaldo</a:t>
            </a:r>
            <a:r>
              <a:rPr lang="en-US" sz="1300" dirty="0"/>
              <a:t>, V., </a:t>
            </a:r>
            <a:r>
              <a:rPr lang="en-US" sz="1300" dirty="0" err="1"/>
              <a:t>Arver</a:t>
            </a:r>
            <a:r>
              <a:rPr lang="en-US" sz="1300" dirty="0"/>
              <a:t>, S., </a:t>
            </a:r>
            <a:r>
              <a:rPr lang="en-US" sz="1300" dirty="0" err="1"/>
              <a:t>Dhejne</a:t>
            </a:r>
            <a:r>
              <a:rPr lang="en-US" sz="1300" dirty="0"/>
              <a:t>, C., Jokinen, J., &amp; </a:t>
            </a:r>
            <a:r>
              <a:rPr lang="en-US" sz="1300" dirty="0" err="1"/>
              <a:t>Öberg</a:t>
            </a:r>
            <a:r>
              <a:rPr lang="en-US" sz="1300" dirty="0"/>
              <a:t>, K. G. (2019). A randomized controlled study of group-administered cognitive behavioral therapy for hypersexual disorder in men. </a:t>
            </a:r>
            <a:r>
              <a:rPr lang="en-US" sz="1300" i="1" dirty="0"/>
              <a:t>The journal of sexual medicine</a:t>
            </a:r>
            <a:r>
              <a:rPr lang="en-US" sz="1300" dirty="0"/>
              <a:t>, </a:t>
            </a:r>
            <a:r>
              <a:rPr lang="en-US" sz="1300" i="1" dirty="0"/>
              <a:t>16</a:t>
            </a:r>
            <a:r>
              <a:rPr lang="en-US" sz="1300" dirty="0"/>
              <a:t>(5), 733-745.</a:t>
            </a:r>
          </a:p>
          <a:p>
            <a:pPr marL="0" indent="0">
              <a:buNone/>
            </a:pPr>
            <a:r>
              <a:rPr lang="en-US" sz="1300" dirty="0"/>
              <a:t>40. Carnes P. J. (2000). Sexual addiction and compulsion: recognition, treatment, and recovery. CNS spectrums, </a:t>
            </a:r>
            <a:r>
              <a:rPr lang="en-US" sz="1300" i="1" dirty="0"/>
              <a:t>5</a:t>
            </a:r>
            <a:r>
              <a:rPr lang="en-US" sz="1300" dirty="0"/>
              <a:t>(10), 63–72. </a:t>
            </a:r>
            <a:r>
              <a:rPr lang="en-US" sz="1300" dirty="0">
                <a:hlinkClick r:id="rId4"/>
              </a:rPr>
              <a:t>https://doi.org/10.1017/s1092852900007689</a:t>
            </a:r>
            <a:r>
              <a:rPr lang="en-US" sz="1300" dirty="0"/>
              <a:t> </a:t>
            </a:r>
          </a:p>
        </p:txBody>
      </p:sp>
    </p:spTree>
    <p:extLst>
      <p:ext uri="{BB962C8B-B14F-4D97-AF65-F5344CB8AC3E}">
        <p14:creationId xmlns:p14="http://schemas.microsoft.com/office/powerpoint/2010/main" val="2798147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2F28-FED1-4ED5-AB56-3CEFFF64FF69}"/>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A8E01DB9-ED2C-4D94-A6FE-12AABAFC294A}"/>
              </a:ext>
            </a:extLst>
          </p:cNvPr>
          <p:cNvSpPr>
            <a:spLocks noGrp="1"/>
          </p:cNvSpPr>
          <p:nvPr>
            <p:ph idx="1"/>
          </p:nvPr>
        </p:nvSpPr>
        <p:spPr/>
        <p:txBody>
          <a:bodyPr>
            <a:normAutofit/>
          </a:bodyPr>
          <a:lstStyle/>
          <a:p>
            <a:pPr marL="0" indent="0">
              <a:buNone/>
            </a:pPr>
            <a:r>
              <a:rPr lang="en-US" sz="1300" dirty="0"/>
              <a:t>41. </a:t>
            </a:r>
            <a:r>
              <a:rPr lang="en-US" sz="1300" dirty="0" err="1"/>
              <a:t>Holas</a:t>
            </a:r>
            <a:r>
              <a:rPr lang="en-US" sz="1300" dirty="0"/>
              <a:t>, P., </a:t>
            </a:r>
            <a:r>
              <a:rPr lang="en-US" sz="1300" dirty="0" err="1"/>
              <a:t>Draps</a:t>
            </a:r>
            <a:r>
              <a:rPr lang="en-US" sz="1300" dirty="0"/>
              <a:t>, M., </a:t>
            </a:r>
            <a:r>
              <a:rPr lang="en-US" sz="1300" dirty="0" err="1"/>
              <a:t>Kowalewska</a:t>
            </a:r>
            <a:r>
              <a:rPr lang="en-US" sz="1300" dirty="0"/>
              <a:t>, E., </a:t>
            </a:r>
            <a:r>
              <a:rPr lang="en-US" sz="1300" dirty="0" err="1"/>
              <a:t>Lewczuk</a:t>
            </a:r>
            <a:r>
              <a:rPr lang="en-US" sz="1300" dirty="0"/>
              <a:t>, K., &amp; Gola, M. (2021). A pilot study of mindfulness-based relapse prevention for compulsive sexual </a:t>
            </a:r>
            <a:r>
              <a:rPr lang="en-US" sz="1300" dirty="0" err="1"/>
              <a:t>behaviour</a:t>
            </a:r>
            <a:r>
              <a:rPr lang="en-US" sz="1300" dirty="0"/>
              <a:t> disorder. </a:t>
            </a:r>
            <a:r>
              <a:rPr lang="en-US" sz="1300" i="1" dirty="0"/>
              <a:t>Journal of Behavioral Addictions, 9</a:t>
            </a:r>
            <a:r>
              <a:rPr lang="en-US" sz="1300" dirty="0"/>
              <a:t>(4), 1088-1092.</a:t>
            </a:r>
          </a:p>
          <a:p>
            <a:pPr marL="0" indent="0">
              <a:buNone/>
            </a:pPr>
            <a:r>
              <a:rPr lang="en-US" sz="1300" dirty="0"/>
              <a:t>42. Winder, B., </a:t>
            </a:r>
            <a:r>
              <a:rPr lang="en-US" sz="1300" dirty="0" err="1"/>
              <a:t>Lievesley</a:t>
            </a:r>
            <a:r>
              <a:rPr lang="en-US" sz="1300" dirty="0"/>
              <a:t>, R., Elliott, H., </a:t>
            </a:r>
            <a:r>
              <a:rPr lang="en-US" sz="1300" dirty="0" err="1"/>
              <a:t>Hocken</a:t>
            </a:r>
            <a:r>
              <a:rPr lang="en-US" sz="1300" dirty="0"/>
              <a:t>, K., Faulkner, J., Norman, C., &amp; Kaul, A. (2018). Evaluation of the use of pharmacological treatment with prisoners experiencing high levels of hypersexual disorder. The Journal of Forensic Psychiatry &amp; Psychology, 29(1), 53-71. </a:t>
            </a:r>
          </a:p>
          <a:p>
            <a:pPr marL="0" indent="0">
              <a:buNone/>
            </a:pPr>
            <a:r>
              <a:rPr lang="en-US" sz="1300" dirty="0"/>
              <a:t>43. </a:t>
            </a:r>
            <a:r>
              <a:rPr lang="en-US" sz="1300" dirty="0" err="1"/>
              <a:t>Sniewski</a:t>
            </a:r>
            <a:r>
              <a:rPr lang="en-US" sz="1300" dirty="0"/>
              <a:t>, L., </a:t>
            </a:r>
            <a:r>
              <a:rPr lang="en-US" sz="1300" dirty="0" err="1"/>
              <a:t>Farvid</a:t>
            </a:r>
            <a:r>
              <a:rPr lang="en-US" sz="1300" dirty="0"/>
              <a:t>, P., &amp; Carter, P. (2018). The assessment and treatment of adult heterosexual men with self-perceived problematic pornography use: A review. </a:t>
            </a:r>
            <a:r>
              <a:rPr lang="en-US" sz="1300" i="1" dirty="0"/>
              <a:t>Addictive Behaviors</a:t>
            </a:r>
            <a:r>
              <a:rPr lang="en-US" sz="1300" dirty="0"/>
              <a:t>, </a:t>
            </a:r>
            <a:r>
              <a:rPr lang="en-US" sz="1300" i="1" dirty="0"/>
              <a:t>77</a:t>
            </a:r>
            <a:r>
              <a:rPr lang="en-US" sz="1300" dirty="0"/>
              <a:t>, 217-224. </a:t>
            </a:r>
          </a:p>
          <a:p>
            <a:pPr marL="0" indent="0">
              <a:buNone/>
            </a:pPr>
            <a:r>
              <a:rPr lang="en-US" sz="1300" dirty="0"/>
              <a:t>44. Marshall, E., Miller, H. A., </a:t>
            </a:r>
            <a:r>
              <a:rPr lang="en-US" sz="1300" dirty="0" err="1"/>
              <a:t>Cortoni</a:t>
            </a:r>
            <a:r>
              <a:rPr lang="en-US" sz="1300" dirty="0"/>
              <a:t>, F., &amp; </a:t>
            </a:r>
            <a:r>
              <a:rPr lang="en-US" sz="1300" dirty="0" err="1"/>
              <a:t>Helmus</a:t>
            </a:r>
            <a:r>
              <a:rPr lang="en-US" sz="1300" dirty="0"/>
              <a:t>, L. M. (2020). The Static-99R Is Not Valid For Women: Predictive Validity in 739 Females Who Have Sexually Offended. Sexual Abuse : A Journal of Research and Treatment, </a:t>
            </a:r>
          </a:p>
          <a:p>
            <a:pPr marL="0" indent="0">
              <a:buNone/>
            </a:pPr>
            <a:r>
              <a:rPr lang="en-US" sz="1300" dirty="0"/>
              <a:t>45. </a:t>
            </a:r>
            <a:r>
              <a:rPr lang="en-US" sz="1300" dirty="0" err="1"/>
              <a:t>Rosentel</a:t>
            </a:r>
            <a:r>
              <a:rPr lang="en-US" sz="1300" dirty="0"/>
              <a:t>, K., Fuller, C. M., Bowers, S. M. E., Moore, A. L., &amp; Hill, B. J. (2021). Police Enforcement of Sex Work Criminalization Laws in an "End Demand" City: The Persistence of Quality-of-Life Policing and Seller Arrests. </a:t>
            </a:r>
            <a:r>
              <a:rPr lang="en-US" sz="1300" i="1" dirty="0"/>
              <a:t>Archives of Sexual Behavior</a:t>
            </a:r>
            <a:r>
              <a:rPr lang="en-US" sz="1300" dirty="0"/>
              <a:t>, </a:t>
            </a:r>
            <a:r>
              <a:rPr lang="en-US" sz="1300" dirty="0">
                <a:hlinkClick r:id="rId3"/>
              </a:rPr>
              <a:t>http://dx.doi.org.ezproxy.liberty.edu/10.1007/s10508-020-01910-9</a:t>
            </a:r>
            <a:r>
              <a:rPr lang="en-US" sz="1300" dirty="0"/>
              <a:t> </a:t>
            </a:r>
          </a:p>
          <a:p>
            <a:pPr marL="0" indent="0">
              <a:buNone/>
            </a:pPr>
            <a:endParaRPr lang="en-US" sz="1300" i="1" dirty="0"/>
          </a:p>
        </p:txBody>
      </p:sp>
    </p:spTree>
    <p:extLst>
      <p:ext uri="{BB962C8B-B14F-4D97-AF65-F5344CB8AC3E}">
        <p14:creationId xmlns:p14="http://schemas.microsoft.com/office/powerpoint/2010/main" val="714736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2457</TotalTime>
  <Words>3962</Words>
  <Application>Microsoft Office PowerPoint</Application>
  <PresentationFormat>Widescreen</PresentationFormat>
  <Paragraphs>179</Paragraphs>
  <Slides>17</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Ending Demand</vt:lpstr>
      <vt:lpstr>Describing Sex Buyers</vt:lpstr>
      <vt:lpstr>What has been found concerning sex buyers?</vt:lpstr>
      <vt:lpstr>Defining Sex Buying as an Addiction</vt:lpstr>
      <vt:lpstr>Assessments</vt:lpstr>
      <vt:lpstr>Sex Offender Assessments</vt:lpstr>
      <vt:lpstr>More Specific Assessment Tools </vt:lpstr>
      <vt:lpstr>Treatment of Sex Offenders</vt:lpstr>
      <vt:lpstr>Areas of Exploration for Sex Offender Treatments </vt:lpstr>
      <vt:lpstr>Potential Means of Treatment for Sexual Addiction, Sexual Compulsion, Hypersexuality, etc. </vt:lpstr>
      <vt:lpstr>Gaps</vt:lpstr>
      <vt:lpstr>Important but not sure where it fits </vt:lpstr>
      <vt:lpstr>References</vt:lpstr>
      <vt:lpstr>References Continued</vt:lpstr>
      <vt:lpstr>References Continued</vt:lpstr>
      <vt:lpstr>References Continued</vt:lpstr>
      <vt:lpstr>References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Ending Demand</dc:title>
  <dc:creator>Molly Overholt</dc:creator>
  <cp:lastModifiedBy>Overholt, Molly</cp:lastModifiedBy>
  <cp:revision>6</cp:revision>
  <dcterms:created xsi:type="dcterms:W3CDTF">2021-06-07T22:23:04Z</dcterms:created>
  <dcterms:modified xsi:type="dcterms:W3CDTF">2021-06-15T21:08:26Z</dcterms:modified>
</cp:coreProperties>
</file>